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80" r:id="rId1"/>
  </p:sldMasterIdLst>
  <p:notesMasterIdLst>
    <p:notesMasterId r:id="rId18"/>
  </p:notesMasterIdLst>
  <p:sldIdLst>
    <p:sldId id="316" r:id="rId2"/>
    <p:sldId id="321" r:id="rId3"/>
    <p:sldId id="342" r:id="rId4"/>
    <p:sldId id="323" r:id="rId5"/>
    <p:sldId id="343" r:id="rId6"/>
    <p:sldId id="344" r:id="rId7"/>
    <p:sldId id="345" r:id="rId8"/>
    <p:sldId id="346" r:id="rId9"/>
    <p:sldId id="347" r:id="rId10"/>
    <p:sldId id="330" r:id="rId11"/>
    <p:sldId id="348" r:id="rId12"/>
    <p:sldId id="349" r:id="rId13"/>
    <p:sldId id="350" r:id="rId14"/>
    <p:sldId id="318" r:id="rId15"/>
    <p:sldId id="331" r:id="rId16"/>
    <p:sldId id="319"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18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91D"/>
    <a:srgbClr val="0079BF"/>
    <a:srgbClr val="0076B8"/>
    <a:srgbClr val="F3F3F3"/>
    <a:srgbClr val="378745"/>
    <a:srgbClr val="1E6F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60" autoAdjust="0"/>
    <p:restoredTop sz="86121" autoAdjust="0"/>
  </p:normalViewPr>
  <p:slideViewPr>
    <p:cSldViewPr snapToGrid="0" showGuides="1">
      <p:cViewPr varScale="1">
        <p:scale>
          <a:sx n="121" d="100"/>
          <a:sy n="121" d="100"/>
        </p:scale>
        <p:origin x="872" y="168"/>
      </p:cViewPr>
      <p:guideLst>
        <p:guide orient="horz" pos="2115"/>
        <p:guide pos="189"/>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04C32A-1463-4C7F-895C-2D10616D6042}" type="datetimeFigureOut">
              <a:rPr lang="zh-CN" altLang="en-US" smtClean="0"/>
              <a:t>2024/3/14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D24666-325C-44BD-8B51-5ECFF9C64E9B}" type="slidenum">
              <a:rPr lang="zh-CN" altLang="en-US" smtClean="0"/>
              <a:t>‹#›</a:t>
            </a:fld>
            <a:endParaRPr lang="zh-CN" altLang="en-US"/>
          </a:p>
        </p:txBody>
      </p:sp>
    </p:spTree>
    <p:extLst>
      <p:ext uri="{BB962C8B-B14F-4D97-AF65-F5344CB8AC3E}">
        <p14:creationId xmlns:p14="http://schemas.microsoft.com/office/powerpoint/2010/main" val="18955315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FD24666-325C-44BD-8B51-5ECFF9C64E9B}" type="slidenum">
              <a:rPr lang="zh-CN" altLang="en-US" smtClean="0"/>
              <a:t>2</a:t>
            </a:fld>
            <a:endParaRPr lang="zh-CN" altLang="en-US"/>
          </a:p>
        </p:txBody>
      </p:sp>
    </p:spTree>
    <p:extLst>
      <p:ext uri="{BB962C8B-B14F-4D97-AF65-F5344CB8AC3E}">
        <p14:creationId xmlns:p14="http://schemas.microsoft.com/office/powerpoint/2010/main" val="4011388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Few-shot learning:</a:t>
            </a:r>
            <a:r>
              <a:rPr lang="zh-CN" altLang="en-US" sz="1200" b="0" i="0" kern="1200" dirty="0">
                <a:solidFill>
                  <a:schemeClr val="tx1"/>
                </a:solidFill>
                <a:effectLst/>
                <a:latin typeface="+mn-lt"/>
                <a:ea typeface="+mn-ea"/>
                <a:cs typeface="+mn-cs"/>
              </a:rPr>
              <a:t>是指在面对非常有限的训练数据时，使机器学习模型能够有效地进行学习和泛化的技术</a:t>
            </a:r>
            <a:endParaRPr lang="zh-CN"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3</a:t>
            </a:fld>
            <a:endParaRPr lang="zh-CN" altLang="en-US"/>
          </a:p>
        </p:txBody>
      </p:sp>
    </p:spTree>
    <p:extLst>
      <p:ext uri="{BB962C8B-B14F-4D97-AF65-F5344CB8AC3E}">
        <p14:creationId xmlns:p14="http://schemas.microsoft.com/office/powerpoint/2010/main" val="2710006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分成三个阶段：第一阶段是通过</a:t>
            </a:r>
            <a:r>
              <a:rPr lang="en-US" altLang="zh-CN" dirty="0"/>
              <a:t>FPN</a:t>
            </a:r>
            <a:r>
              <a:rPr lang="zh-CN" altLang="en-US" dirty="0"/>
              <a:t>网络生成参考图像和整个图像的特征，</a:t>
            </a:r>
            <a:endParaRPr lang="en-US" altLang="zh-CN" dirty="0"/>
          </a:p>
          <a:p>
            <a:r>
              <a:rPr lang="en-US" altLang="zh-CN" dirty="0"/>
              <a:t>	</a:t>
            </a:r>
            <a:r>
              <a:rPr lang="zh-CN" altLang="en-US" dirty="0"/>
              <a:t>第二阶段是产生每个类别的参考图像的原型表示和整个图像的区域建议锚框，</a:t>
            </a:r>
            <a:endParaRPr lang="en-US" altLang="zh-CN" dirty="0"/>
          </a:p>
          <a:p>
            <a:r>
              <a:rPr lang="en-US" altLang="zh-CN" dirty="0"/>
              <a:t>	</a:t>
            </a:r>
            <a:r>
              <a:rPr lang="zh-CN" altLang="en-US" dirty="0"/>
              <a:t>第三阶段是用于分类和回归的头部模型，有少量的卷积核全连接层，用于计算预测框和参考图像之间的距离</a:t>
            </a:r>
            <a:endParaRPr lang="en-US" altLang="zh-CN" dirty="0"/>
          </a:p>
          <a:p>
            <a:r>
              <a:rPr lang="en-US" altLang="zh-CN" dirty="0"/>
              <a:t>FPN</a:t>
            </a:r>
            <a:r>
              <a:rPr lang="zh-CN" altLang="en-US" dirty="0"/>
              <a:t>网络是共享的</a:t>
            </a:r>
          </a:p>
        </p:txBody>
      </p:sp>
      <p:sp>
        <p:nvSpPr>
          <p:cNvPr id="4" name="灯片编号占位符 3"/>
          <p:cNvSpPr>
            <a:spLocks noGrp="1"/>
          </p:cNvSpPr>
          <p:nvPr>
            <p:ph type="sldNum" sz="quarter" idx="5"/>
          </p:nvPr>
        </p:nvSpPr>
        <p:spPr/>
        <p:txBody>
          <a:bodyPr/>
          <a:lstStyle/>
          <a:p>
            <a:fld id="{1FD24666-325C-44BD-8B51-5ECFF9C64E9B}" type="slidenum">
              <a:rPr lang="zh-CN" altLang="en-US" smtClean="0"/>
              <a:t>4</a:t>
            </a:fld>
            <a:endParaRPr lang="zh-CN" altLang="en-US"/>
          </a:p>
        </p:txBody>
      </p:sp>
    </p:spTree>
    <p:extLst>
      <p:ext uri="{BB962C8B-B14F-4D97-AF65-F5344CB8AC3E}">
        <p14:creationId xmlns:p14="http://schemas.microsoft.com/office/powerpoint/2010/main" val="3757583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a:t>
            </a:r>
            <a:r>
              <a:rPr lang="zh-CN" altLang="en-US" dirty="0"/>
              <a:t>展示了</a:t>
            </a:r>
            <a:r>
              <a:rPr lang="en-US" altLang="zh-CN" dirty="0"/>
              <a:t>FPN</a:t>
            </a:r>
            <a:r>
              <a:rPr lang="zh-CN" altLang="en-US" dirty="0"/>
              <a:t>网络提取了金字塔特征层，并将这些特征层进行拼接和平均池化得到参考图像的原型表示</a:t>
            </a:r>
            <a:endParaRPr lang="en-US" altLang="zh-CN" dirty="0"/>
          </a:p>
          <a:p>
            <a:r>
              <a:rPr lang="en-US" altLang="zh-CN" dirty="0"/>
              <a:t>(b)</a:t>
            </a:r>
            <a:r>
              <a:rPr lang="zh-CN" altLang="en-US" dirty="0"/>
              <a:t>表示从前景类别中学习背景类别，因为通过</a:t>
            </a:r>
            <a:r>
              <a:rPr lang="en-US" altLang="zh-CN" dirty="0"/>
              <a:t>RPN</a:t>
            </a:r>
            <a:r>
              <a:rPr lang="zh-CN" altLang="en-US" dirty="0"/>
              <a:t>产生了很多负样本，可以推断出背景是许多前景类别的组合，所以可以通过一个</a:t>
            </a:r>
            <a:r>
              <a:rPr lang="en-US" altLang="zh-CN" dirty="0"/>
              <a:t>1x1</a:t>
            </a:r>
            <a:r>
              <a:rPr lang="zh-CN" altLang="en-US" dirty="0"/>
              <a:t>的卷积运算从前景类别中产生背景类别的原型表示</a:t>
            </a:r>
          </a:p>
        </p:txBody>
      </p:sp>
      <p:sp>
        <p:nvSpPr>
          <p:cNvPr id="4" name="灯片编号占位符 3"/>
          <p:cNvSpPr>
            <a:spLocks noGrp="1"/>
          </p:cNvSpPr>
          <p:nvPr>
            <p:ph type="sldNum" sz="quarter" idx="5"/>
          </p:nvPr>
        </p:nvSpPr>
        <p:spPr/>
        <p:txBody>
          <a:bodyPr/>
          <a:lstStyle/>
          <a:p>
            <a:fld id="{1FD24666-325C-44BD-8B51-5ECFF9C64E9B}" type="slidenum">
              <a:rPr lang="zh-CN" altLang="en-US" smtClean="0"/>
              <a:t>5</a:t>
            </a:fld>
            <a:endParaRPr lang="zh-CN" altLang="en-US"/>
          </a:p>
        </p:txBody>
      </p:sp>
    </p:spTree>
    <p:extLst>
      <p:ext uri="{BB962C8B-B14F-4D97-AF65-F5344CB8AC3E}">
        <p14:creationId xmlns:p14="http://schemas.microsoft.com/office/powerpoint/2010/main" val="28014932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a:t>
            </a:r>
            <a:r>
              <a:rPr lang="zh-CN" altLang="en-US" dirty="0"/>
              <a:t>图为基线模型的头部的参数分类器，由全连接层进行分类和回归 </a:t>
            </a:r>
            <a:r>
              <a:rPr lang="en-US" altLang="zh-CN" dirty="0"/>
              <a:t>(3)</a:t>
            </a:r>
            <a:r>
              <a:rPr lang="zh-CN" altLang="en-US" dirty="0"/>
              <a:t>是比较检测器的头部分类和回归两者是独立的模块，预测图和参考图像进行比较得到类别，预测图通过全连接层进行回归得到位置 </a:t>
            </a:r>
          </a:p>
        </p:txBody>
      </p:sp>
      <p:sp>
        <p:nvSpPr>
          <p:cNvPr id="4" name="灯片编号占位符 3"/>
          <p:cNvSpPr>
            <a:spLocks noGrp="1"/>
          </p:cNvSpPr>
          <p:nvPr>
            <p:ph type="sldNum" sz="quarter" idx="5"/>
          </p:nvPr>
        </p:nvSpPr>
        <p:spPr/>
        <p:txBody>
          <a:bodyPr/>
          <a:lstStyle/>
          <a:p>
            <a:fld id="{1FD24666-325C-44BD-8B51-5ECFF9C64E9B}" type="slidenum">
              <a:rPr lang="zh-CN" altLang="en-US" smtClean="0"/>
              <a:t>6</a:t>
            </a:fld>
            <a:endParaRPr lang="zh-CN" altLang="en-US"/>
          </a:p>
        </p:txBody>
      </p:sp>
    </p:spTree>
    <p:extLst>
      <p:ext uri="{BB962C8B-B14F-4D97-AF65-F5344CB8AC3E}">
        <p14:creationId xmlns:p14="http://schemas.microsoft.com/office/powerpoint/2010/main" val="3248676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t-SNE:</a:t>
            </a:r>
            <a:r>
              <a:rPr lang="en-US" altLang="zh-CN" sz="1200" b="0" i="0" kern="1200" dirty="0" err="1">
                <a:solidFill>
                  <a:schemeClr val="tx1"/>
                </a:solidFill>
                <a:effectLst/>
                <a:latin typeface="+mn-lt"/>
                <a:ea typeface="+mn-ea"/>
                <a:cs typeface="+mn-cs"/>
              </a:rPr>
              <a:t>t-SNE</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是一种非线性降维算法，用于将高维数据映射到二维或三维空间，以便在可视化上展示数据之间的关系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t-SNE </a:t>
            </a:r>
            <a:r>
              <a:rPr lang="zh-CN" altLang="en-US" sz="1200" b="0" i="0" kern="1200" dirty="0">
                <a:solidFill>
                  <a:schemeClr val="tx1"/>
                </a:solidFill>
                <a:effectLst/>
                <a:latin typeface="+mn-lt"/>
                <a:ea typeface="+mn-ea"/>
                <a:cs typeface="+mn-cs"/>
              </a:rPr>
              <a:t>的主要特点是保留数据点之间的局部相似性，并试图在低维空间中保持这些相似性。它通常能够更好地捕捉数据中的类别结构和簇间关系，适用于可视化高维数据。</a:t>
            </a:r>
            <a:endParaRPr lang="en-US" altLang="zh-CN" dirty="0"/>
          </a:p>
          <a:p>
            <a:r>
              <a:rPr lang="en-US" altLang="zh-CN" dirty="0"/>
              <a:t>K-means:</a:t>
            </a:r>
            <a:r>
              <a:rPr lang="zh-CN" altLang="en-US" sz="1200" b="0" i="0" kern="1200" dirty="0">
                <a:solidFill>
                  <a:schemeClr val="tx1"/>
                </a:solidFill>
                <a:effectLst/>
                <a:latin typeface="+mn-lt"/>
                <a:ea typeface="+mn-ea"/>
                <a:cs typeface="+mn-cs"/>
              </a:rPr>
              <a:t>是一种聚类算法，用于将数据点划分为 </a:t>
            </a:r>
            <a:r>
              <a:rPr lang="en-US" altLang="zh-CN" sz="1200" b="0" i="0" kern="1200" dirty="0">
                <a:solidFill>
                  <a:schemeClr val="tx1"/>
                </a:solidFill>
                <a:effectLst/>
                <a:latin typeface="+mn-lt"/>
                <a:ea typeface="+mn-ea"/>
                <a:cs typeface="+mn-cs"/>
              </a:rPr>
              <a:t>K </a:t>
            </a:r>
            <a:r>
              <a:rPr lang="zh-CN" altLang="en-US" sz="1200" b="0" i="0" kern="1200" dirty="0">
                <a:solidFill>
                  <a:schemeClr val="tx1"/>
                </a:solidFill>
                <a:effectLst/>
                <a:latin typeface="+mn-lt"/>
                <a:ea typeface="+mn-ea"/>
                <a:cs typeface="+mn-cs"/>
              </a:rPr>
              <a:t>个不同的簇，使得同一簇内的数据点彼此更加相似，而不同簇之间的相似度较低</a:t>
            </a:r>
            <a:endParaRPr lang="zh-CN"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7</a:t>
            </a:fld>
            <a:endParaRPr lang="zh-CN" altLang="en-US"/>
          </a:p>
        </p:txBody>
      </p:sp>
    </p:spTree>
    <p:extLst>
      <p:ext uri="{BB962C8B-B14F-4D97-AF65-F5344CB8AC3E}">
        <p14:creationId xmlns:p14="http://schemas.microsoft.com/office/powerpoint/2010/main" val="109513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t-SNE:</a:t>
            </a:r>
            <a:r>
              <a:rPr lang="en-US" altLang="zh-CN" sz="1200" b="0" i="0" kern="1200" dirty="0" err="1">
                <a:solidFill>
                  <a:schemeClr val="tx1"/>
                </a:solidFill>
                <a:effectLst/>
                <a:latin typeface="+mn-lt"/>
                <a:ea typeface="+mn-ea"/>
                <a:cs typeface="+mn-cs"/>
              </a:rPr>
              <a:t>t-SNE</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是一种非线性降维算法，用于将高维数据映射到二维或三维空间，以便在可视化上展示数据之间的关系</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t-SNE </a:t>
            </a:r>
            <a:r>
              <a:rPr lang="zh-CN" altLang="en-US" sz="1200" b="0" i="0" kern="1200" dirty="0">
                <a:solidFill>
                  <a:schemeClr val="tx1"/>
                </a:solidFill>
                <a:effectLst/>
                <a:latin typeface="+mn-lt"/>
                <a:ea typeface="+mn-ea"/>
                <a:cs typeface="+mn-cs"/>
              </a:rPr>
              <a:t>的主要特点是保留数据点之间的局部相似性，并试图在低维空间中保持这些相似性。它通常能够更好地捕捉数据中的类别结构和簇间关系，适用于可视化高维数据。</a:t>
            </a:r>
            <a:endParaRPr lang="en-US" altLang="zh-CN" dirty="0"/>
          </a:p>
          <a:p>
            <a:r>
              <a:rPr lang="en-US" altLang="zh-CN" dirty="0"/>
              <a:t>K-means:</a:t>
            </a:r>
            <a:r>
              <a:rPr lang="zh-CN" altLang="en-US" sz="1200" b="0" i="0" kern="1200" dirty="0">
                <a:solidFill>
                  <a:schemeClr val="tx1"/>
                </a:solidFill>
                <a:effectLst/>
                <a:latin typeface="+mn-lt"/>
                <a:ea typeface="+mn-ea"/>
                <a:cs typeface="+mn-cs"/>
              </a:rPr>
              <a:t>是一种聚类算法，用于将数据点划分为 </a:t>
            </a:r>
            <a:r>
              <a:rPr lang="en-US" altLang="zh-CN" sz="1200" b="0" i="0" kern="1200" dirty="0">
                <a:solidFill>
                  <a:schemeClr val="tx1"/>
                </a:solidFill>
                <a:effectLst/>
                <a:latin typeface="+mn-lt"/>
                <a:ea typeface="+mn-ea"/>
                <a:cs typeface="+mn-cs"/>
              </a:rPr>
              <a:t>K </a:t>
            </a:r>
            <a:r>
              <a:rPr lang="zh-CN" altLang="en-US" sz="1200" b="0" i="0" kern="1200" dirty="0">
                <a:solidFill>
                  <a:schemeClr val="tx1"/>
                </a:solidFill>
                <a:effectLst/>
                <a:latin typeface="+mn-lt"/>
                <a:ea typeface="+mn-ea"/>
                <a:cs typeface="+mn-cs"/>
              </a:rPr>
              <a:t>个不同的簇，使得同一簇内的数据点彼此更加相似，而不同簇之间的相似度较低</a:t>
            </a:r>
            <a:endParaRPr lang="zh-CN"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8</a:t>
            </a:fld>
            <a:endParaRPr lang="zh-CN" altLang="en-US"/>
          </a:p>
        </p:txBody>
      </p:sp>
    </p:spTree>
    <p:extLst>
      <p:ext uri="{BB962C8B-B14F-4D97-AF65-F5344CB8AC3E}">
        <p14:creationId xmlns:p14="http://schemas.microsoft.com/office/powerpoint/2010/main" val="31839713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消融实验：</a:t>
            </a:r>
            <a:r>
              <a:rPr lang="zh-CN" altLang="en-US" sz="1200" b="0" i="0" kern="1200" dirty="0">
                <a:solidFill>
                  <a:schemeClr val="tx1"/>
                </a:solidFill>
                <a:effectLst/>
                <a:latin typeface="+mn-lt"/>
                <a:ea typeface="+mn-ea"/>
                <a:cs typeface="+mn-cs"/>
              </a:rPr>
              <a:t>消融实验是科学研究中的一种方法，旨在通过逐步削减或修改实验条件、参数或网络结构，以评估它们对研究结果的影响</a:t>
            </a:r>
            <a:endParaRPr lang="zh-CN" altLang="en-US" dirty="0"/>
          </a:p>
        </p:txBody>
      </p:sp>
      <p:sp>
        <p:nvSpPr>
          <p:cNvPr id="4" name="灯片编号占位符 3"/>
          <p:cNvSpPr>
            <a:spLocks noGrp="1"/>
          </p:cNvSpPr>
          <p:nvPr>
            <p:ph type="sldNum" sz="quarter" idx="5"/>
          </p:nvPr>
        </p:nvSpPr>
        <p:spPr/>
        <p:txBody>
          <a:bodyPr/>
          <a:lstStyle/>
          <a:p>
            <a:fld id="{1FD24666-325C-44BD-8B51-5ECFF9C64E9B}" type="slidenum">
              <a:rPr lang="zh-CN" altLang="en-US" smtClean="0"/>
              <a:t>11</a:t>
            </a:fld>
            <a:endParaRPr lang="zh-CN" altLang="en-US"/>
          </a:p>
        </p:txBody>
      </p:sp>
    </p:spTree>
    <p:extLst>
      <p:ext uri="{BB962C8B-B14F-4D97-AF65-F5344CB8AC3E}">
        <p14:creationId xmlns:p14="http://schemas.microsoft.com/office/powerpoint/2010/main" val="3155687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37406673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3035368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42048235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6_空白">
    <p:spTree>
      <p:nvGrpSpPr>
        <p:cNvPr id="1" name=""/>
        <p:cNvGrpSpPr/>
        <p:nvPr/>
      </p:nvGrpSpPr>
      <p:grpSpPr>
        <a:xfrm>
          <a:off x="0" y="0"/>
          <a:ext cx="0" cy="0"/>
          <a:chOff x="0" y="0"/>
          <a:chExt cx="0" cy="0"/>
        </a:xfrm>
      </p:grpSpPr>
      <p:sp>
        <p:nvSpPr>
          <p:cNvPr id="5" name="矩形 4"/>
          <p:cNvSpPr/>
          <p:nvPr userDrawn="1"/>
        </p:nvSpPr>
        <p:spPr>
          <a:xfrm>
            <a:off x="2676751" y="421122"/>
            <a:ext cx="9515249" cy="74962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日期占位符 1"/>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15490318-F645-4B32-BA4B-88F2007EA216}" type="slidenum">
              <a:rPr lang="zh-CN" altLang="en-US" smtClean="0"/>
              <a:t>‹#›</a:t>
            </a:fld>
            <a:endParaRPr lang="zh-CN" altLang="en-US"/>
          </a:p>
        </p:txBody>
      </p:sp>
      <p:sp>
        <p:nvSpPr>
          <p:cNvPr id="11" name="文本占位符 10"/>
          <p:cNvSpPr>
            <a:spLocks noGrp="1"/>
          </p:cNvSpPr>
          <p:nvPr>
            <p:ph type="body" sz="quarter" idx="13" hasCustomPrompt="1"/>
          </p:nvPr>
        </p:nvSpPr>
        <p:spPr>
          <a:xfrm>
            <a:off x="3448050" y="555003"/>
            <a:ext cx="6642780" cy="546661"/>
          </a:xfrm>
        </p:spPr>
        <p:txBody>
          <a:bodyPr anchor="ctr" anchorCtr="0"/>
          <a:lstStyle>
            <a:lvl1pPr marL="0" indent="0">
              <a:buFontTx/>
              <a:buNone/>
              <a:defRPr b="1">
                <a:solidFill>
                  <a:schemeClr val="bg1"/>
                </a:solidFill>
                <a:latin typeface="微软雅黑" panose="020B0503020204020204" pitchFamily="34" charset="-122"/>
                <a:ea typeface="微软雅黑" panose="020B0503020204020204" pitchFamily="34" charset="-122"/>
              </a:defRPr>
            </a:lvl1pPr>
          </a:lstStyle>
          <a:p>
            <a:pPr lvl="0"/>
            <a:r>
              <a:rPr lang="zh-CN" altLang="en-US" dirty="0"/>
              <a:t>在此处输入你需要的标题名称</a:t>
            </a:r>
          </a:p>
        </p:txBody>
      </p:sp>
      <p:sp>
        <p:nvSpPr>
          <p:cNvPr id="7" name="五边形 6"/>
          <p:cNvSpPr/>
          <p:nvPr userDrawn="1"/>
        </p:nvSpPr>
        <p:spPr>
          <a:xfrm>
            <a:off x="0" y="282575"/>
            <a:ext cx="3257550" cy="1026722"/>
          </a:xfrm>
          <a:prstGeom prst="homePlate">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7" name="组合 16"/>
          <p:cNvGrpSpPr/>
          <p:nvPr userDrawn="1"/>
        </p:nvGrpSpPr>
        <p:grpSpPr>
          <a:xfrm>
            <a:off x="149907" y="388715"/>
            <a:ext cx="2784548" cy="879235"/>
            <a:chOff x="1416158" y="1776709"/>
            <a:chExt cx="2425399" cy="765832"/>
          </a:xfrm>
        </p:grpSpPr>
        <p:pic>
          <p:nvPicPr>
            <p:cNvPr id="18" name="图片 17"/>
            <p:cNvPicPr>
              <a:picLocks noChangeAspect="1"/>
            </p:cNvPicPr>
            <p:nvPr/>
          </p:nvPicPr>
          <p:blipFill>
            <a:blip r:embed="rId2" cstate="email">
              <a:biLevel thresh="25000"/>
              <a:extLst>
                <a:ext uri="{28A0092B-C50C-407E-A947-70E740481C1C}">
                  <a14:useLocalDpi xmlns:a14="http://schemas.microsoft.com/office/drawing/2010/main"/>
                </a:ext>
              </a:extLst>
            </a:blip>
            <a:stretch>
              <a:fillRect/>
            </a:stretch>
          </p:blipFill>
          <p:spPr>
            <a:xfrm>
              <a:off x="2073496" y="1840839"/>
              <a:ext cx="1768061" cy="637573"/>
            </a:xfrm>
            <a:prstGeom prst="rect">
              <a:avLst/>
            </a:prstGeom>
          </p:spPr>
        </p:pic>
        <p:pic>
          <p:nvPicPr>
            <p:cNvPr id="19" name="图片 18"/>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1416158" y="1776709"/>
              <a:ext cx="765832" cy="765832"/>
            </a:xfrm>
            <a:prstGeom prst="rect">
              <a:avLst/>
            </a:prstGeom>
          </p:spPr>
        </p:pic>
      </p:grpSp>
      <p:pic>
        <p:nvPicPr>
          <p:cNvPr id="6" name="图片 5"/>
          <p:cNvPicPr>
            <a:picLocks noChangeAspect="1"/>
          </p:cNvPicPr>
          <p:nvPr userDrawn="1"/>
        </p:nvPicPr>
        <p:blipFill rotWithShape="1">
          <a:blip r:embed="rId4" cstate="email">
            <a:extLst>
              <a:ext uri="{28A0092B-C50C-407E-A947-70E740481C1C}">
                <a14:useLocalDpi xmlns:a14="http://schemas.microsoft.com/office/drawing/2010/main"/>
              </a:ext>
            </a:extLst>
          </a:blip>
          <a:srcRect l="-2830" t="-2596"/>
          <a:stretch/>
        </p:blipFill>
        <p:spPr>
          <a:xfrm>
            <a:off x="5961335" y="3846315"/>
            <a:ext cx="6230665" cy="3011685"/>
          </a:xfrm>
          <a:prstGeom prst="rect">
            <a:avLst/>
          </a:prstGeom>
        </p:spPr>
      </p:pic>
    </p:spTree>
    <p:extLst>
      <p:ext uri="{BB962C8B-B14F-4D97-AF65-F5344CB8AC3E}">
        <p14:creationId xmlns:p14="http://schemas.microsoft.com/office/powerpoint/2010/main" val="4253496684"/>
      </p:ext>
    </p:extLst>
  </p:cSld>
  <p:clrMapOvr>
    <a:masterClrMapping/>
  </p:clrMapOvr>
  <p:extLst>
    <p:ext uri="{DCECCB84-F9BA-43D5-87BE-67443E8EF086}">
      <p15:sldGuideLst xmlns:p15="http://schemas.microsoft.com/office/powerpoint/2012/main">
        <p15:guide id="1" orient="horz" pos="142">
          <p15:clr>
            <a:srgbClr val="FBAE40"/>
          </p15:clr>
        </p15:guide>
        <p15:guide id="2" orient="horz" pos="709">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15297168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2389228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33649037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340603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4767220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4022935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458370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11AFAC5-B90C-4B96-85E4-A88208FBFD8F}" type="datetimeFigureOut">
              <a:rPr lang="zh-CN" altLang="en-US" smtClean="0"/>
              <a:t>2024/3/14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2636202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1AFAC5-B90C-4B96-85E4-A88208FBFD8F}" type="datetimeFigureOut">
              <a:rPr lang="zh-CN" altLang="en-US" smtClean="0"/>
              <a:t>2024/3/14</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490318-F645-4B32-BA4B-88F2007EA216}" type="slidenum">
              <a:rPr lang="zh-CN" altLang="en-US" smtClean="0"/>
              <a:t>‹#›</a:t>
            </a:fld>
            <a:endParaRPr lang="zh-CN" altLang="en-US"/>
          </a:p>
        </p:txBody>
      </p:sp>
    </p:spTree>
    <p:extLst>
      <p:ext uri="{BB962C8B-B14F-4D97-AF65-F5344CB8AC3E}">
        <p14:creationId xmlns:p14="http://schemas.microsoft.com/office/powerpoint/2010/main" val="3576772769"/>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stretch>
            <a:fillRect/>
          </a:stretch>
        </p:blipFill>
        <p:spPr>
          <a:xfrm>
            <a:off x="2201632" y="-52907"/>
            <a:ext cx="10101948" cy="6925656"/>
          </a:xfrm>
          <a:prstGeom prst="rect">
            <a:avLst/>
          </a:prstGeom>
        </p:spPr>
      </p:pic>
      <p:sp>
        <p:nvSpPr>
          <p:cNvPr id="5" name="梯形 4"/>
          <p:cNvSpPr/>
          <p:nvPr/>
        </p:nvSpPr>
        <p:spPr>
          <a:xfrm>
            <a:off x="-645871" y="-41064"/>
            <a:ext cx="9892094" cy="6943949"/>
          </a:xfrm>
          <a:custGeom>
            <a:avLst/>
            <a:gdLst>
              <a:gd name="connsiteX0" fmla="*/ 0 w 11772058"/>
              <a:gd name="connsiteY0" fmla="*/ 6943949 h 6943949"/>
              <a:gd name="connsiteX1" fmla="*/ 3145678 w 11772058"/>
              <a:gd name="connsiteY1" fmla="*/ 0 h 6943949"/>
              <a:gd name="connsiteX2" fmla="*/ 8626380 w 11772058"/>
              <a:gd name="connsiteY2" fmla="*/ 0 h 6943949"/>
              <a:gd name="connsiteX3" fmla="*/ 11772058 w 11772058"/>
              <a:gd name="connsiteY3" fmla="*/ 6943949 h 6943949"/>
              <a:gd name="connsiteX4" fmla="*/ 0 w 11772058"/>
              <a:gd name="connsiteY4" fmla="*/ 6943949 h 6943949"/>
              <a:gd name="connsiteX0" fmla="*/ 0 w 8781208"/>
              <a:gd name="connsiteY0" fmla="*/ 6924899 h 6943949"/>
              <a:gd name="connsiteX1" fmla="*/ 154828 w 8781208"/>
              <a:gd name="connsiteY1" fmla="*/ 0 h 6943949"/>
              <a:gd name="connsiteX2" fmla="*/ 5635530 w 8781208"/>
              <a:gd name="connsiteY2" fmla="*/ 0 h 6943949"/>
              <a:gd name="connsiteX3" fmla="*/ 8781208 w 8781208"/>
              <a:gd name="connsiteY3" fmla="*/ 6943949 h 6943949"/>
              <a:gd name="connsiteX4" fmla="*/ 0 w 8781208"/>
              <a:gd name="connsiteY4" fmla="*/ 6924899 h 69439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81208" h="6943949">
                <a:moveTo>
                  <a:pt x="0" y="6924899"/>
                </a:moveTo>
                <a:lnTo>
                  <a:pt x="154828" y="0"/>
                </a:lnTo>
                <a:lnTo>
                  <a:pt x="5635530" y="0"/>
                </a:lnTo>
                <a:lnTo>
                  <a:pt x="8781208" y="6943949"/>
                </a:lnTo>
                <a:lnTo>
                  <a:pt x="0" y="6924899"/>
                </a:lnTo>
                <a:close/>
              </a:path>
            </a:pathLst>
          </a:custGeom>
          <a:solidFill>
            <a:srgbClr val="F3F3F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408383" y="2748103"/>
            <a:ext cx="7420275" cy="1138773"/>
          </a:xfrm>
          <a:prstGeom prst="rect">
            <a:avLst/>
          </a:prstGeom>
          <a:noFill/>
        </p:spPr>
        <p:txBody>
          <a:bodyPr wrap="square" rtlCol="0">
            <a:spAutoFit/>
          </a:bodyPr>
          <a:lstStyle/>
          <a:p>
            <a:pPr algn="ctr"/>
            <a:r>
              <a:rPr lang="zh-CN" altLang="en-US" sz="4400" dirty="0">
                <a:solidFill>
                  <a:srgbClr val="0079BF"/>
                </a:solidFill>
                <a:latin typeface="方正粗宋简体" panose="03000509000000000000" pitchFamily="65" charset="-122"/>
                <a:ea typeface="方正粗宋简体" panose="03000509000000000000" pitchFamily="65" charset="-122"/>
              </a:rPr>
              <a:t>暑期汇报</a:t>
            </a:r>
          </a:p>
          <a:p>
            <a:pPr algn="ctr"/>
            <a:endParaRPr lang="zh-CN" altLang="en-US" sz="2400" b="1" dirty="0">
              <a:solidFill>
                <a:srgbClr val="0079BF"/>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14" name="组合 13"/>
          <p:cNvGrpSpPr/>
          <p:nvPr/>
        </p:nvGrpSpPr>
        <p:grpSpPr>
          <a:xfrm>
            <a:off x="8805726" y="162672"/>
            <a:ext cx="3250630" cy="1026403"/>
            <a:chOff x="1416158" y="1776709"/>
            <a:chExt cx="2425399" cy="765832"/>
          </a:xfrm>
        </p:grpSpPr>
        <p:pic>
          <p:nvPicPr>
            <p:cNvPr id="15" name="图片 1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073496" y="1840839"/>
              <a:ext cx="1768061" cy="637573"/>
            </a:xfrm>
            <a:prstGeom prst="rect">
              <a:avLst/>
            </a:prstGeom>
          </p:spPr>
        </p:pic>
        <p:pic>
          <p:nvPicPr>
            <p:cNvPr id="16" name="图片 1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416158" y="1776709"/>
              <a:ext cx="765832" cy="765832"/>
            </a:xfrm>
            <a:prstGeom prst="rect">
              <a:avLst/>
            </a:prstGeom>
          </p:spPr>
        </p:pic>
      </p:grpSp>
      <p:grpSp>
        <p:nvGrpSpPr>
          <p:cNvPr id="2" name="组合 1"/>
          <p:cNvGrpSpPr/>
          <p:nvPr/>
        </p:nvGrpSpPr>
        <p:grpSpPr>
          <a:xfrm>
            <a:off x="6781889" y="-693519"/>
            <a:ext cx="3056836" cy="8761321"/>
            <a:chOff x="5454529" y="-693519"/>
            <a:chExt cx="3056836" cy="8761321"/>
          </a:xfrm>
        </p:grpSpPr>
        <p:sp>
          <p:nvSpPr>
            <p:cNvPr id="8" name="梯形 7"/>
            <p:cNvSpPr/>
            <p:nvPr/>
          </p:nvSpPr>
          <p:spPr>
            <a:xfrm rot="3927978">
              <a:off x="3371909" y="1535744"/>
              <a:ext cx="6479682" cy="2021156"/>
            </a:xfrm>
            <a:custGeom>
              <a:avLst/>
              <a:gdLst>
                <a:gd name="connsiteX0" fmla="*/ 0 w 6821507"/>
                <a:gd name="connsiteY0" fmla="*/ 2021156 h 2021156"/>
                <a:gd name="connsiteX1" fmla="*/ 1209157 w 6821507"/>
                <a:gd name="connsiteY1" fmla="*/ 0 h 2021156"/>
                <a:gd name="connsiteX2" fmla="*/ 5612350 w 6821507"/>
                <a:gd name="connsiteY2" fmla="*/ 0 h 2021156"/>
                <a:gd name="connsiteX3" fmla="*/ 6821507 w 6821507"/>
                <a:gd name="connsiteY3" fmla="*/ 2021156 h 2021156"/>
                <a:gd name="connsiteX4" fmla="*/ 0 w 6821507"/>
                <a:gd name="connsiteY4" fmla="*/ 2021156 h 2021156"/>
                <a:gd name="connsiteX0" fmla="*/ 0 w 6479682"/>
                <a:gd name="connsiteY0" fmla="*/ 1982633 h 2021156"/>
                <a:gd name="connsiteX1" fmla="*/ 867332 w 6479682"/>
                <a:gd name="connsiteY1" fmla="*/ 0 h 2021156"/>
                <a:gd name="connsiteX2" fmla="*/ 5270525 w 6479682"/>
                <a:gd name="connsiteY2" fmla="*/ 0 h 2021156"/>
                <a:gd name="connsiteX3" fmla="*/ 6479682 w 6479682"/>
                <a:gd name="connsiteY3" fmla="*/ 2021156 h 2021156"/>
                <a:gd name="connsiteX4" fmla="*/ 0 w 6479682"/>
                <a:gd name="connsiteY4" fmla="*/ 1982633 h 2021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9682" h="2021156">
                  <a:moveTo>
                    <a:pt x="0" y="1982633"/>
                  </a:moveTo>
                  <a:lnTo>
                    <a:pt x="867332" y="0"/>
                  </a:lnTo>
                  <a:lnTo>
                    <a:pt x="5270525" y="0"/>
                  </a:lnTo>
                  <a:lnTo>
                    <a:pt x="6479682" y="2021156"/>
                  </a:lnTo>
                  <a:lnTo>
                    <a:pt x="0" y="1982633"/>
                  </a:lnTo>
                  <a:close/>
                </a:path>
              </a:pathLst>
            </a:cu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梯形 11"/>
            <p:cNvSpPr/>
            <p:nvPr/>
          </p:nvSpPr>
          <p:spPr>
            <a:xfrm rot="7416633">
              <a:off x="3371790" y="3943506"/>
              <a:ext cx="6207035" cy="2041558"/>
            </a:xfrm>
            <a:custGeom>
              <a:avLst/>
              <a:gdLst>
                <a:gd name="connsiteX0" fmla="*/ 0 w 6125145"/>
                <a:gd name="connsiteY0" fmla="*/ 2038803 h 2038803"/>
                <a:gd name="connsiteX1" fmla="*/ 1219714 w 6125145"/>
                <a:gd name="connsiteY1" fmla="*/ 0 h 2038803"/>
                <a:gd name="connsiteX2" fmla="*/ 4905431 w 6125145"/>
                <a:gd name="connsiteY2" fmla="*/ 0 h 2038803"/>
                <a:gd name="connsiteX3" fmla="*/ 6125145 w 6125145"/>
                <a:gd name="connsiteY3" fmla="*/ 2038803 h 2038803"/>
                <a:gd name="connsiteX4" fmla="*/ 0 w 6125145"/>
                <a:gd name="connsiteY4" fmla="*/ 2038803 h 2038803"/>
                <a:gd name="connsiteX0" fmla="*/ 0 w 6207035"/>
                <a:gd name="connsiteY0" fmla="*/ 2038803 h 2041558"/>
                <a:gd name="connsiteX1" fmla="*/ 1219714 w 6207035"/>
                <a:gd name="connsiteY1" fmla="*/ 0 h 2041558"/>
                <a:gd name="connsiteX2" fmla="*/ 4905431 w 6207035"/>
                <a:gd name="connsiteY2" fmla="*/ 0 h 2041558"/>
                <a:gd name="connsiteX3" fmla="*/ 6207035 w 6207035"/>
                <a:gd name="connsiteY3" fmla="*/ 2041558 h 2041558"/>
                <a:gd name="connsiteX4" fmla="*/ 0 w 6207035"/>
                <a:gd name="connsiteY4" fmla="*/ 2038803 h 2041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7035" h="2041558">
                  <a:moveTo>
                    <a:pt x="0" y="2038803"/>
                  </a:moveTo>
                  <a:lnTo>
                    <a:pt x="1219714" y="0"/>
                  </a:lnTo>
                  <a:lnTo>
                    <a:pt x="4905431" y="0"/>
                  </a:lnTo>
                  <a:lnTo>
                    <a:pt x="6207035" y="2041558"/>
                  </a:lnTo>
                  <a:lnTo>
                    <a:pt x="0" y="2038803"/>
                  </a:lnTo>
                  <a:close/>
                </a:path>
              </a:pathLst>
            </a:custGeom>
            <a:solidFill>
              <a:srgbClr val="0076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 name="直接连接符 9"/>
            <p:cNvCxnSpPr/>
            <p:nvPr/>
          </p:nvCxnSpPr>
          <p:spPr>
            <a:xfrm>
              <a:off x="6715710" y="-148802"/>
              <a:ext cx="1795655" cy="4028662"/>
            </a:xfrm>
            <a:prstGeom prst="line">
              <a:avLst/>
            </a:prstGeom>
            <a:ln w="76200">
              <a:solidFill>
                <a:srgbClr val="0079BF"/>
              </a:solidFill>
            </a:ln>
          </p:spPr>
          <p:style>
            <a:lnRef idx="1">
              <a:schemeClr val="accent1"/>
            </a:lnRef>
            <a:fillRef idx="0">
              <a:schemeClr val="accent1"/>
            </a:fillRef>
            <a:effectRef idx="0">
              <a:schemeClr val="accent1"/>
            </a:effectRef>
            <a:fontRef idx="minor">
              <a:schemeClr val="tx1"/>
            </a:fontRef>
          </p:style>
        </p:cxnSp>
      </p:grpSp>
      <p:sp>
        <p:nvSpPr>
          <p:cNvPr id="11" name="矩形 10"/>
          <p:cNvSpPr/>
          <p:nvPr/>
        </p:nvSpPr>
        <p:spPr>
          <a:xfrm>
            <a:off x="936236" y="3917012"/>
            <a:ext cx="4738259" cy="46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rgbClr val="0079BF"/>
                </a:solidFill>
                <a:latin typeface="微软雅黑" panose="020B0503020204020204" pitchFamily="34" charset="-122"/>
                <a:ea typeface="微软雅黑" panose="020B0503020204020204" pitchFamily="34" charset="-122"/>
              </a:rPr>
              <a:t>汇报人：殷子扬 </a:t>
            </a:r>
            <a:endParaRPr lang="en-US" altLang="zh-CN" sz="2000" b="1" dirty="0">
              <a:solidFill>
                <a:srgbClr val="0079BF"/>
              </a:solidFill>
              <a:latin typeface="微软雅黑" panose="020B0503020204020204" pitchFamily="34" charset="-122"/>
              <a:ea typeface="微软雅黑" panose="020B0503020204020204" pitchFamily="34" charset="-122"/>
            </a:endParaRPr>
          </a:p>
          <a:p>
            <a:pPr algn="ctr"/>
            <a:r>
              <a:rPr lang="en-US" altLang="zh-CN" sz="2000" b="1" dirty="0">
                <a:solidFill>
                  <a:srgbClr val="0079BF"/>
                </a:solidFill>
                <a:latin typeface="微软雅黑" panose="020B0503020204020204" pitchFamily="34" charset="-122"/>
                <a:ea typeface="微软雅黑" panose="020B0503020204020204" pitchFamily="34" charset="-122"/>
              </a:rPr>
              <a:t>2023.8.31</a:t>
            </a:r>
            <a:endParaRPr lang="zh-CN" altLang="en-US" sz="2000" b="1" dirty="0">
              <a:solidFill>
                <a:srgbClr val="0079BF"/>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22758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3</a:t>
            </a:r>
            <a:r>
              <a:rPr lang="zh-CN" altLang="en-US" dirty="0"/>
              <a:t>、实验过程和结果</a:t>
            </a:r>
            <a:r>
              <a:rPr lang="en-US" altLang="zh-CN" dirty="0"/>
              <a:t>—</a:t>
            </a:r>
            <a:r>
              <a:rPr lang="zh-CN" altLang="en-US" dirty="0"/>
              <a:t>训练参数</a:t>
            </a:r>
          </a:p>
        </p:txBody>
      </p:sp>
      <p:graphicFrame>
        <p:nvGraphicFramePr>
          <p:cNvPr id="3" name="表格 2">
            <a:extLst>
              <a:ext uri="{FF2B5EF4-FFF2-40B4-BE49-F238E27FC236}">
                <a16:creationId xmlns:a16="http://schemas.microsoft.com/office/drawing/2014/main" id="{5FF5F17B-76B5-4BED-B604-8BBABD583B43}"/>
              </a:ext>
            </a:extLst>
          </p:cNvPr>
          <p:cNvGraphicFramePr>
            <a:graphicFrameLocks noGrp="1"/>
          </p:cNvGraphicFramePr>
          <p:nvPr>
            <p:extLst>
              <p:ext uri="{D42A27DB-BD31-4B8C-83A1-F6EECF244321}">
                <p14:modId xmlns:p14="http://schemas.microsoft.com/office/powerpoint/2010/main" val="3927657832"/>
              </p:ext>
            </p:extLst>
          </p:nvPr>
        </p:nvGraphicFramePr>
        <p:xfrm>
          <a:off x="712822" y="2692649"/>
          <a:ext cx="10766356" cy="1643972"/>
        </p:xfrm>
        <a:graphic>
          <a:graphicData uri="http://schemas.openxmlformats.org/drawingml/2006/table">
            <a:tbl>
              <a:tblPr firstRow="1" bandRow="1">
                <a:tableStyleId>{69CF1AB2-1976-4502-BF36-3FF5EA218861}</a:tableStyleId>
              </a:tblPr>
              <a:tblGrid>
                <a:gridCol w="1563990">
                  <a:extLst>
                    <a:ext uri="{9D8B030D-6E8A-4147-A177-3AD203B41FA5}">
                      <a16:colId xmlns:a16="http://schemas.microsoft.com/office/drawing/2014/main" val="167642119"/>
                    </a:ext>
                  </a:extLst>
                </a:gridCol>
                <a:gridCol w="4815192">
                  <a:extLst>
                    <a:ext uri="{9D8B030D-6E8A-4147-A177-3AD203B41FA5}">
                      <a16:colId xmlns:a16="http://schemas.microsoft.com/office/drawing/2014/main" val="140821919"/>
                    </a:ext>
                  </a:extLst>
                </a:gridCol>
                <a:gridCol w="1695585">
                  <a:extLst>
                    <a:ext uri="{9D8B030D-6E8A-4147-A177-3AD203B41FA5}">
                      <a16:colId xmlns:a16="http://schemas.microsoft.com/office/drawing/2014/main" val="2379266671"/>
                    </a:ext>
                  </a:extLst>
                </a:gridCol>
                <a:gridCol w="2691589">
                  <a:extLst>
                    <a:ext uri="{9D8B030D-6E8A-4147-A177-3AD203B41FA5}">
                      <a16:colId xmlns:a16="http://schemas.microsoft.com/office/drawing/2014/main" val="1605615522"/>
                    </a:ext>
                  </a:extLst>
                </a:gridCol>
              </a:tblGrid>
              <a:tr h="410993">
                <a:tc>
                  <a:txBody>
                    <a:bodyPr/>
                    <a:lstStyle/>
                    <a:p>
                      <a:r>
                        <a:rPr lang="en-US" altLang="zh-CN" b="0" dirty="0"/>
                        <a:t>Backbone</a:t>
                      </a:r>
                      <a:r>
                        <a:rPr lang="zh-CN" altLang="en-US" b="0" dirty="0"/>
                        <a:t>：</a:t>
                      </a:r>
                    </a:p>
                  </a:txBody>
                  <a:tcPr/>
                </a:tc>
                <a:tc>
                  <a:txBody>
                    <a:bodyPr/>
                    <a:lstStyle/>
                    <a:p>
                      <a:r>
                        <a:rPr lang="en-US" altLang="zh-CN" sz="1800" b="1" kern="1200" dirty="0">
                          <a:solidFill>
                            <a:schemeClr val="dk1"/>
                          </a:solidFill>
                          <a:effectLst/>
                          <a:latin typeface="+mn-lt"/>
                          <a:ea typeface="+mn-ea"/>
                          <a:cs typeface="+mn-cs"/>
                        </a:rPr>
                        <a:t>ResNet-50 with FPN</a:t>
                      </a:r>
                      <a:endParaRPr lang="zh-CN" altLang="en-US" b="0" dirty="0"/>
                    </a:p>
                  </a:txBody>
                  <a:tcPr/>
                </a:tc>
                <a:tc>
                  <a:txBody>
                    <a:bodyPr/>
                    <a:lstStyle/>
                    <a:p>
                      <a:r>
                        <a:rPr lang="en-US" altLang="zh-CN" b="0" dirty="0"/>
                        <a:t>Mini-batch:</a:t>
                      </a:r>
                      <a:endParaRPr lang="zh-CN" altLang="en-US" b="0" dirty="0"/>
                    </a:p>
                  </a:txBody>
                  <a:tcPr/>
                </a:tc>
                <a:tc>
                  <a:txBody>
                    <a:bodyPr/>
                    <a:lstStyle/>
                    <a:p>
                      <a:r>
                        <a:rPr lang="en-US" altLang="zh-CN" b="0" dirty="0"/>
                        <a:t>2</a:t>
                      </a:r>
                      <a:endParaRPr lang="zh-CN" altLang="en-US" b="0" dirty="0"/>
                    </a:p>
                  </a:txBody>
                  <a:tcPr/>
                </a:tc>
                <a:extLst>
                  <a:ext uri="{0D108BD9-81ED-4DB2-BD59-A6C34878D82A}">
                    <a16:rowId xmlns:a16="http://schemas.microsoft.com/office/drawing/2014/main" val="177719582"/>
                  </a:ext>
                </a:extLst>
              </a:tr>
              <a:tr h="410993">
                <a:tc>
                  <a:txBody>
                    <a:bodyPr/>
                    <a:lstStyle/>
                    <a:p>
                      <a:r>
                        <a:rPr lang="zh-CN" altLang="en-US" dirty="0"/>
                        <a:t>预训练模型</a:t>
                      </a:r>
                      <a:r>
                        <a:rPr lang="en-US" altLang="zh-CN" dirty="0"/>
                        <a:t>:</a:t>
                      </a:r>
                      <a:endParaRPr lang="zh-CN" altLang="en-US" dirty="0"/>
                    </a:p>
                  </a:txBody>
                  <a:tcPr/>
                </a:tc>
                <a:tc>
                  <a:txBody>
                    <a:bodyPr/>
                    <a:lstStyle/>
                    <a:p>
                      <a:r>
                        <a:rPr lang="en-US" altLang="zh-CN" sz="1800" kern="1200" dirty="0">
                          <a:solidFill>
                            <a:schemeClr val="dk1"/>
                          </a:solidFill>
                          <a:effectLst/>
                          <a:latin typeface="+mn-lt"/>
                          <a:ea typeface="+mn-ea"/>
                          <a:cs typeface="+mn-cs"/>
                        </a:rPr>
                        <a:t>20180601_resnet_v2_imagenet_checkpoint</a:t>
                      </a:r>
                      <a:endParaRPr lang="zh-CN" altLang="en-US" dirty="0"/>
                    </a:p>
                  </a:txBody>
                  <a:tcPr/>
                </a:tc>
                <a:tc>
                  <a:txBody>
                    <a:bodyPr/>
                    <a:lstStyle/>
                    <a:p>
                      <a:r>
                        <a:rPr lang="en-US" altLang="zh-CN" dirty="0"/>
                        <a:t>Weight-decay:</a:t>
                      </a:r>
                      <a:endParaRPr lang="zh-CN" altLang="en-US" dirty="0"/>
                    </a:p>
                  </a:txBody>
                  <a:tcPr/>
                </a:tc>
                <a:tc>
                  <a:txBody>
                    <a:bodyPr/>
                    <a:lstStyle/>
                    <a:p>
                      <a:r>
                        <a:rPr lang="en-US" altLang="zh-CN" dirty="0"/>
                        <a:t>0.0001</a:t>
                      </a:r>
                      <a:endParaRPr lang="zh-CN" altLang="en-US" dirty="0"/>
                    </a:p>
                  </a:txBody>
                  <a:tcPr/>
                </a:tc>
                <a:extLst>
                  <a:ext uri="{0D108BD9-81ED-4DB2-BD59-A6C34878D82A}">
                    <a16:rowId xmlns:a16="http://schemas.microsoft.com/office/drawing/2014/main" val="491938750"/>
                  </a:ext>
                </a:extLst>
              </a:tr>
              <a:tr h="410993">
                <a:tc>
                  <a:txBody>
                    <a:bodyPr/>
                    <a:lstStyle/>
                    <a:p>
                      <a:r>
                        <a:rPr lang="en-US" altLang="zh-CN" dirty="0" err="1"/>
                        <a:t>learning_rate</a:t>
                      </a:r>
                      <a:r>
                        <a:rPr lang="en-US" altLang="zh-CN" dirty="0"/>
                        <a:t>:</a:t>
                      </a:r>
                      <a:endParaRPr lang="zh-CN" altLang="en-US" dirty="0"/>
                    </a:p>
                  </a:txBody>
                  <a:tcPr/>
                </a:tc>
                <a:tc>
                  <a:txBody>
                    <a:bodyPr/>
                    <a:lstStyle/>
                    <a:p>
                      <a:r>
                        <a:rPr lang="en-US" altLang="zh-CN" dirty="0"/>
                        <a:t>0.001</a:t>
                      </a:r>
                      <a:endParaRPr lang="zh-CN" altLang="en-US" dirty="0"/>
                    </a:p>
                  </a:txBody>
                  <a:tcPr/>
                </a:tc>
                <a:tc>
                  <a:txBody>
                    <a:bodyPr/>
                    <a:lstStyle/>
                    <a:p>
                      <a:r>
                        <a:rPr lang="en-US" altLang="zh-CN" dirty="0" err="1"/>
                        <a:t>Momentun</a:t>
                      </a:r>
                      <a:r>
                        <a:rPr lang="en-US" altLang="zh-CN" dirty="0"/>
                        <a:t>:</a:t>
                      </a:r>
                      <a:endParaRPr lang="zh-CN" altLang="en-US" dirty="0"/>
                    </a:p>
                  </a:txBody>
                  <a:tcPr/>
                </a:tc>
                <a:tc>
                  <a:txBody>
                    <a:bodyPr/>
                    <a:lstStyle/>
                    <a:p>
                      <a:r>
                        <a:rPr lang="en-US" altLang="zh-CN" dirty="0"/>
                        <a:t>0.9</a:t>
                      </a:r>
                      <a:endParaRPr lang="zh-CN" altLang="en-US" dirty="0"/>
                    </a:p>
                  </a:txBody>
                  <a:tcPr/>
                </a:tc>
                <a:extLst>
                  <a:ext uri="{0D108BD9-81ED-4DB2-BD59-A6C34878D82A}">
                    <a16:rowId xmlns:a16="http://schemas.microsoft.com/office/drawing/2014/main" val="1677683778"/>
                  </a:ext>
                </a:extLst>
              </a:tr>
              <a:tr h="410993">
                <a:tc>
                  <a:txBody>
                    <a:bodyPr/>
                    <a:lstStyle/>
                    <a:p>
                      <a:r>
                        <a:rPr lang="en-US" altLang="zh-CN" dirty="0"/>
                        <a:t>Epoch:</a:t>
                      </a:r>
                      <a:endParaRPr lang="zh-CN" altLang="en-US" dirty="0"/>
                    </a:p>
                  </a:txBody>
                  <a:tcPr/>
                </a:tc>
                <a:tc>
                  <a:txBody>
                    <a:bodyPr/>
                    <a:lstStyle/>
                    <a:p>
                      <a:r>
                        <a:rPr lang="en-US" altLang="zh-CN" dirty="0"/>
                        <a:t>60</a:t>
                      </a:r>
                      <a:endParaRPr lang="zh-CN" altLang="en-US" dirty="0"/>
                    </a:p>
                  </a:txBody>
                  <a:tcPr/>
                </a:tc>
                <a:tc>
                  <a:txBody>
                    <a:bodyPr/>
                    <a:lstStyle/>
                    <a:p>
                      <a:r>
                        <a:rPr lang="zh-CN" altLang="en-US" dirty="0"/>
                        <a:t>评价指标</a:t>
                      </a:r>
                      <a:r>
                        <a:rPr lang="en-US" altLang="zh-CN" dirty="0"/>
                        <a:t>:</a:t>
                      </a:r>
                      <a:endParaRPr lang="zh-CN" altLang="en-US" dirty="0"/>
                    </a:p>
                  </a:txBody>
                  <a:tcPr/>
                </a:tc>
                <a:tc>
                  <a:txBody>
                    <a:bodyPr/>
                    <a:lstStyle/>
                    <a:p>
                      <a:r>
                        <a:rPr lang="en-US" altLang="zh-CN" dirty="0" err="1"/>
                        <a:t>mAP</a:t>
                      </a:r>
                      <a:r>
                        <a:rPr lang="zh-CN" altLang="en-US" dirty="0"/>
                        <a:t>和</a:t>
                      </a:r>
                      <a:r>
                        <a:rPr lang="en-US" altLang="zh-CN" dirty="0"/>
                        <a:t>AR</a:t>
                      </a:r>
                      <a:endParaRPr lang="zh-CN" altLang="en-US" dirty="0"/>
                    </a:p>
                  </a:txBody>
                  <a:tcPr/>
                </a:tc>
                <a:extLst>
                  <a:ext uri="{0D108BD9-81ED-4DB2-BD59-A6C34878D82A}">
                    <a16:rowId xmlns:a16="http://schemas.microsoft.com/office/drawing/2014/main" val="1346008931"/>
                  </a:ext>
                </a:extLst>
              </a:tr>
            </a:tbl>
          </a:graphicData>
        </a:graphic>
      </p:graphicFrame>
    </p:spTree>
    <p:extLst>
      <p:ext uri="{BB962C8B-B14F-4D97-AF65-F5344CB8AC3E}">
        <p14:creationId xmlns:p14="http://schemas.microsoft.com/office/powerpoint/2010/main" val="2180297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3</a:t>
            </a:r>
            <a:r>
              <a:rPr lang="zh-CN" altLang="en-US" dirty="0"/>
              <a:t>、实验过程和结果</a:t>
            </a:r>
            <a:r>
              <a:rPr lang="en-US" altLang="zh-CN" dirty="0"/>
              <a:t>—</a:t>
            </a:r>
            <a:r>
              <a:rPr lang="zh-CN" altLang="en-US" dirty="0"/>
              <a:t>消融实验</a:t>
            </a:r>
          </a:p>
        </p:txBody>
      </p:sp>
      <p:pic>
        <p:nvPicPr>
          <p:cNvPr id="3" name="图片 2">
            <a:extLst>
              <a:ext uri="{FF2B5EF4-FFF2-40B4-BE49-F238E27FC236}">
                <a16:creationId xmlns:a16="http://schemas.microsoft.com/office/drawing/2014/main" id="{2040EFAD-6E4F-4791-8F16-F3DD99BBF588}"/>
              </a:ext>
            </a:extLst>
          </p:cNvPr>
          <p:cNvPicPr>
            <a:picLocks noChangeAspect="1"/>
          </p:cNvPicPr>
          <p:nvPr/>
        </p:nvPicPr>
        <p:blipFill>
          <a:blip r:embed="rId3"/>
          <a:stretch>
            <a:fillRect/>
          </a:stretch>
        </p:blipFill>
        <p:spPr>
          <a:xfrm>
            <a:off x="601458" y="1428387"/>
            <a:ext cx="10989083" cy="2000613"/>
          </a:xfrm>
          <a:prstGeom prst="rect">
            <a:avLst/>
          </a:prstGeom>
        </p:spPr>
      </p:pic>
      <p:sp>
        <p:nvSpPr>
          <p:cNvPr id="4" name="文本框 3">
            <a:extLst>
              <a:ext uri="{FF2B5EF4-FFF2-40B4-BE49-F238E27FC236}">
                <a16:creationId xmlns:a16="http://schemas.microsoft.com/office/drawing/2014/main" id="{AAC1D56E-FE2A-400E-A88C-9A6B7B0CF4FD}"/>
              </a:ext>
            </a:extLst>
          </p:cNvPr>
          <p:cNvSpPr txBox="1"/>
          <p:nvPr/>
        </p:nvSpPr>
        <p:spPr>
          <a:xfrm>
            <a:off x="601458" y="3755723"/>
            <a:ext cx="11121887" cy="2446824"/>
          </a:xfrm>
          <a:prstGeom prst="rect">
            <a:avLst/>
          </a:prstGeom>
          <a:noFill/>
        </p:spPr>
        <p:txBody>
          <a:bodyPr wrap="square" rtlCol="0">
            <a:spAutoFit/>
          </a:bodyPr>
          <a:lstStyle/>
          <a:p>
            <a:pPr>
              <a:lnSpc>
                <a:spcPct val="150000"/>
              </a:lnSpc>
            </a:pPr>
            <a:r>
              <a:rPr lang="zh-CN" altLang="en-US" dirty="0"/>
              <a:t>通过消融实验，比较模型各个模块和参数对模型性能的影响：</a:t>
            </a:r>
            <a:endParaRPr lang="en-US" altLang="zh-CN" dirty="0"/>
          </a:p>
          <a:p>
            <a:pPr marL="285750" indent="-285750">
              <a:lnSpc>
                <a:spcPct val="150000"/>
              </a:lnSpc>
              <a:buFont typeface="Arial" panose="020B0604020202020204" pitchFamily="34" charset="0"/>
              <a:buChar char="•"/>
            </a:pPr>
            <a:r>
              <a:rPr lang="zh-CN" altLang="en-US" dirty="0"/>
              <a:t>学习产生前景和背景的原型表示、特征金字塔 是有利于提升模型的性能</a:t>
            </a:r>
            <a:endParaRPr lang="en-US" altLang="zh-CN" dirty="0"/>
          </a:p>
          <a:p>
            <a:pPr marL="285750" indent="-285750">
              <a:lnSpc>
                <a:spcPct val="150000"/>
              </a:lnSpc>
              <a:buFont typeface="Arial" panose="020B0604020202020204" pitchFamily="34" charset="0"/>
              <a:buChar char="•"/>
            </a:pPr>
            <a:r>
              <a:rPr lang="zh-CN" altLang="en-US" dirty="0"/>
              <a:t>分类比头部边界框回归更重要，调整等式的权重系数</a:t>
            </a:r>
            <a:r>
              <a:rPr lang="en-US" altLang="zh-CN" dirty="0"/>
              <a:t>lambda=5</a:t>
            </a:r>
            <a:r>
              <a:rPr lang="zh-CN" altLang="en-US" dirty="0"/>
              <a:t>来平衡分类和边界回归损失</a:t>
            </a:r>
            <a:endParaRPr lang="en-US" altLang="zh-CN" dirty="0"/>
          </a:p>
          <a:p>
            <a:pPr marL="285750" indent="-285750">
              <a:lnSpc>
                <a:spcPct val="150000"/>
              </a:lnSpc>
              <a:buFont typeface="Arial" panose="020B0604020202020204" pitchFamily="34" charset="0"/>
              <a:buChar char="•"/>
            </a:pPr>
            <a:r>
              <a:rPr lang="zh-CN" altLang="en-US" dirty="0"/>
              <a:t>评估了三种度量指标：</a:t>
            </a:r>
            <a:r>
              <a:rPr lang="en-US" altLang="zh-CN" dirty="0"/>
              <a:t>L2-distance</a:t>
            </a:r>
            <a:r>
              <a:rPr lang="zh-CN" altLang="en-US" dirty="0"/>
              <a:t>、参数化的</a:t>
            </a:r>
            <a:r>
              <a:rPr lang="en-US" altLang="zh-CN" dirty="0"/>
              <a:t>L2-distance</a:t>
            </a:r>
            <a:r>
              <a:rPr lang="zh-CN" altLang="en-US" dirty="0"/>
              <a:t>、两者的拼接和平衡，最后得到第三种模型的性能最好，权重系数</a:t>
            </a:r>
            <a:r>
              <a:rPr lang="en-US" altLang="zh-CN" dirty="0"/>
              <a:t>lambda=5</a:t>
            </a:r>
          </a:p>
          <a:p>
            <a:pPr marL="285750" indent="-285750">
              <a:buFont typeface="Arial" panose="020B0604020202020204" pitchFamily="34" charset="0"/>
              <a:buChar char="•"/>
            </a:pPr>
            <a:endParaRPr lang="zh-CN" altLang="en-US" dirty="0"/>
          </a:p>
        </p:txBody>
      </p:sp>
    </p:spTree>
    <p:extLst>
      <p:ext uri="{BB962C8B-B14F-4D97-AF65-F5344CB8AC3E}">
        <p14:creationId xmlns:p14="http://schemas.microsoft.com/office/powerpoint/2010/main" val="4257608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3</a:t>
            </a:r>
            <a:r>
              <a:rPr lang="zh-CN" altLang="en-US" dirty="0"/>
              <a:t>、实验过程和结果</a:t>
            </a:r>
            <a:r>
              <a:rPr lang="en-US" altLang="zh-CN" dirty="0"/>
              <a:t>—</a:t>
            </a:r>
            <a:r>
              <a:rPr lang="zh-CN" altLang="en-US" dirty="0"/>
              <a:t>消融实验</a:t>
            </a:r>
          </a:p>
        </p:txBody>
      </p:sp>
      <p:pic>
        <p:nvPicPr>
          <p:cNvPr id="3" name="图片 2">
            <a:extLst>
              <a:ext uri="{FF2B5EF4-FFF2-40B4-BE49-F238E27FC236}">
                <a16:creationId xmlns:a16="http://schemas.microsoft.com/office/drawing/2014/main" id="{B622A67A-A626-46DE-B77A-5C14FD7CBA48}"/>
              </a:ext>
            </a:extLst>
          </p:cNvPr>
          <p:cNvPicPr>
            <a:picLocks noChangeAspect="1"/>
          </p:cNvPicPr>
          <p:nvPr/>
        </p:nvPicPr>
        <p:blipFill>
          <a:blip r:embed="rId2"/>
          <a:stretch>
            <a:fillRect/>
          </a:stretch>
        </p:blipFill>
        <p:spPr>
          <a:xfrm>
            <a:off x="816440" y="1366223"/>
            <a:ext cx="8638845" cy="3689650"/>
          </a:xfrm>
          <a:prstGeom prst="rect">
            <a:avLst/>
          </a:prstGeom>
        </p:spPr>
      </p:pic>
      <p:sp>
        <p:nvSpPr>
          <p:cNvPr id="4" name="文本框 3">
            <a:extLst>
              <a:ext uri="{FF2B5EF4-FFF2-40B4-BE49-F238E27FC236}">
                <a16:creationId xmlns:a16="http://schemas.microsoft.com/office/drawing/2014/main" id="{7E4384CD-EED8-4839-AA4D-5362DADD6203}"/>
              </a:ext>
            </a:extLst>
          </p:cNvPr>
          <p:cNvSpPr txBox="1"/>
          <p:nvPr/>
        </p:nvSpPr>
        <p:spPr>
          <a:xfrm>
            <a:off x="1050587" y="5168611"/>
            <a:ext cx="9503923" cy="646331"/>
          </a:xfrm>
          <a:prstGeom prst="rect">
            <a:avLst/>
          </a:prstGeom>
          <a:noFill/>
        </p:spPr>
        <p:txBody>
          <a:bodyPr wrap="square" rtlCol="0">
            <a:spAutoFit/>
          </a:bodyPr>
          <a:lstStyle/>
          <a:p>
            <a:r>
              <a:rPr lang="zh-CN" altLang="en-US" dirty="0"/>
              <a:t>        可以看出比较检测器在小样本训练数据集上的性能高于基线模型，随着数据量的增大，两种模型性能都有提升，但是比较检测器的性能提升相对较小。</a:t>
            </a:r>
          </a:p>
        </p:txBody>
      </p:sp>
    </p:spTree>
    <p:extLst>
      <p:ext uri="{BB962C8B-B14F-4D97-AF65-F5344CB8AC3E}">
        <p14:creationId xmlns:p14="http://schemas.microsoft.com/office/powerpoint/2010/main" val="28134128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3</a:t>
            </a:r>
            <a:r>
              <a:rPr lang="zh-CN" altLang="en-US" dirty="0"/>
              <a:t>、实验过程和结果</a:t>
            </a:r>
            <a:r>
              <a:rPr lang="en-US" altLang="zh-CN" dirty="0"/>
              <a:t>—</a:t>
            </a:r>
            <a:r>
              <a:rPr lang="zh-CN" altLang="en-US"/>
              <a:t>消融实验</a:t>
            </a:r>
            <a:endParaRPr lang="zh-CN" altLang="en-US" dirty="0"/>
          </a:p>
        </p:txBody>
      </p:sp>
      <p:pic>
        <p:nvPicPr>
          <p:cNvPr id="3" name="图片 2">
            <a:extLst>
              <a:ext uri="{FF2B5EF4-FFF2-40B4-BE49-F238E27FC236}">
                <a16:creationId xmlns:a16="http://schemas.microsoft.com/office/drawing/2014/main" id="{284E4198-5A7A-46C9-92DE-E4301378B428}"/>
              </a:ext>
            </a:extLst>
          </p:cNvPr>
          <p:cNvPicPr>
            <a:picLocks noChangeAspect="1"/>
          </p:cNvPicPr>
          <p:nvPr/>
        </p:nvPicPr>
        <p:blipFill>
          <a:blip r:embed="rId2"/>
          <a:stretch>
            <a:fillRect/>
          </a:stretch>
        </p:blipFill>
        <p:spPr>
          <a:xfrm>
            <a:off x="2314171" y="1552176"/>
            <a:ext cx="6642780" cy="2546973"/>
          </a:xfrm>
          <a:prstGeom prst="rect">
            <a:avLst/>
          </a:prstGeom>
        </p:spPr>
      </p:pic>
      <p:sp>
        <p:nvSpPr>
          <p:cNvPr id="4" name="文本框 3">
            <a:extLst>
              <a:ext uri="{FF2B5EF4-FFF2-40B4-BE49-F238E27FC236}">
                <a16:creationId xmlns:a16="http://schemas.microsoft.com/office/drawing/2014/main" id="{696A6573-A47D-4553-98FC-BC75B1956A18}"/>
              </a:ext>
            </a:extLst>
          </p:cNvPr>
          <p:cNvSpPr txBox="1"/>
          <p:nvPr/>
        </p:nvSpPr>
        <p:spPr>
          <a:xfrm>
            <a:off x="1404029" y="4429943"/>
            <a:ext cx="8463064" cy="875881"/>
          </a:xfrm>
          <a:prstGeom prst="rect">
            <a:avLst/>
          </a:prstGeom>
          <a:noFill/>
        </p:spPr>
        <p:txBody>
          <a:bodyPr wrap="square" rtlCol="0">
            <a:spAutoFit/>
          </a:bodyPr>
          <a:lstStyle/>
          <a:p>
            <a:pPr>
              <a:lnSpc>
                <a:spcPct val="150000"/>
              </a:lnSpc>
            </a:pPr>
            <a:r>
              <a:rPr lang="zh-CN" altLang="en-US" dirty="0"/>
              <a:t>         本文最后还将比较检测器和</a:t>
            </a:r>
            <a:r>
              <a:rPr lang="en-US" altLang="zh-CN" dirty="0" err="1"/>
              <a:t>RetinaNet</a:t>
            </a:r>
            <a:r>
              <a:rPr lang="zh-CN" altLang="en-US" dirty="0"/>
              <a:t>、带线性分类器的比较检测器进行对照实验。可以发现模型在结合两种分类器后，性能得到了提升。</a:t>
            </a:r>
          </a:p>
        </p:txBody>
      </p:sp>
    </p:spTree>
    <p:extLst>
      <p:ext uri="{BB962C8B-B14F-4D97-AF65-F5344CB8AC3E}">
        <p14:creationId xmlns:p14="http://schemas.microsoft.com/office/powerpoint/2010/main" val="18043697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4</a:t>
            </a:r>
            <a:r>
              <a:rPr lang="zh-CN" altLang="en-US" dirty="0"/>
              <a:t>、创新点与本文总结</a:t>
            </a:r>
          </a:p>
        </p:txBody>
      </p:sp>
      <p:sp>
        <p:nvSpPr>
          <p:cNvPr id="4" name="文本框 3">
            <a:extLst>
              <a:ext uri="{FF2B5EF4-FFF2-40B4-BE49-F238E27FC236}">
                <a16:creationId xmlns:a16="http://schemas.microsoft.com/office/drawing/2014/main" id="{D4464590-CE2D-417B-B3B3-CAC62FA4F370}"/>
              </a:ext>
            </a:extLst>
          </p:cNvPr>
          <p:cNvSpPr txBox="1"/>
          <p:nvPr/>
        </p:nvSpPr>
        <p:spPr>
          <a:xfrm>
            <a:off x="1750977" y="1952313"/>
            <a:ext cx="7694579" cy="378436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t>将图像分类的</a:t>
            </a:r>
            <a:r>
              <a:rPr lang="en-US" altLang="zh-CN" dirty="0"/>
              <a:t>one/few-shot learning</a:t>
            </a:r>
            <a:r>
              <a:rPr lang="zh-CN" altLang="en-US" dirty="0"/>
              <a:t>的比较思想迁移到基于</a:t>
            </a:r>
            <a:r>
              <a:rPr lang="en-US" altLang="zh-CN" dirty="0"/>
              <a:t>CNN</a:t>
            </a:r>
            <a:r>
              <a:rPr lang="zh-CN" altLang="en-US" dirty="0"/>
              <a:t>的目标检测中，用于宫颈细胞</a:t>
            </a:r>
            <a:r>
              <a:rPr lang="en-US" altLang="zh-CN" dirty="0"/>
              <a:t>/</a:t>
            </a:r>
            <a:r>
              <a:rPr lang="zh-CN" altLang="en-US" dirty="0"/>
              <a:t>肿块检测</a:t>
            </a:r>
            <a:endParaRPr lang="en-US" altLang="zh-CN" dirty="0"/>
          </a:p>
          <a:p>
            <a:pPr marL="285750" indent="-285750">
              <a:lnSpc>
                <a:spcPct val="150000"/>
              </a:lnSpc>
              <a:buFont typeface="Arial" panose="020B0604020202020204" pitchFamily="34" charset="0"/>
              <a:buChar char="•"/>
            </a:pPr>
            <a:r>
              <a:rPr lang="en-US" altLang="zh-CN" dirty="0"/>
              <a:t>Faster R-CNN</a:t>
            </a:r>
            <a:r>
              <a:rPr lang="zh-CN" altLang="en-US" dirty="0"/>
              <a:t> </a:t>
            </a:r>
            <a:r>
              <a:rPr lang="en-US" altLang="zh-CN" dirty="0"/>
              <a:t>with FPN</a:t>
            </a:r>
            <a:r>
              <a:rPr lang="zh-CN" altLang="en-US" dirty="0"/>
              <a:t>作为基线模型，基于将每个预测图像和每个类别的原型表示进行比较的思想，替换头部的原始参数分类器</a:t>
            </a:r>
            <a:endParaRPr lang="en-US" altLang="zh-CN" dirty="0"/>
          </a:p>
          <a:p>
            <a:pPr marL="285750" indent="-285750">
              <a:lnSpc>
                <a:spcPct val="150000"/>
              </a:lnSpc>
              <a:buFont typeface="Arial" panose="020B0604020202020204" pitchFamily="34" charset="0"/>
              <a:buChar char="•"/>
            </a:pPr>
            <a:r>
              <a:rPr lang="zh-CN" altLang="en-US" dirty="0"/>
              <a:t>提出了一种直接学习背景原型表示的策略</a:t>
            </a:r>
            <a:endParaRPr lang="en-US" altLang="zh-CN" dirty="0"/>
          </a:p>
          <a:p>
            <a:pPr marL="285750" indent="-285750">
              <a:lnSpc>
                <a:spcPct val="150000"/>
              </a:lnSpc>
              <a:buFont typeface="Arial" panose="020B0604020202020204" pitchFamily="34" charset="0"/>
              <a:buChar char="•"/>
            </a:pPr>
            <a:r>
              <a:rPr lang="zh-CN" altLang="en-US" dirty="0"/>
              <a:t>我们的方法直接作用于整个图像，而不是基于原子核提取的斑块，因此每幅图像只需要进行一次前向传播，这使得推理非常有效</a:t>
            </a:r>
            <a:endParaRPr lang="en-US" altLang="zh-CN" dirty="0"/>
          </a:p>
          <a:p>
            <a:pPr marL="285750" indent="-285750">
              <a:lnSpc>
                <a:spcPct val="150000"/>
              </a:lnSpc>
              <a:buFont typeface="Arial" panose="020B0604020202020204" pitchFamily="34" charset="0"/>
              <a:buChar char="•"/>
            </a:pPr>
            <a:r>
              <a:rPr lang="zh-CN" altLang="en-US" dirty="0"/>
              <a:t>在小型数据集上表现比基线模型更好，并且在真正的自动辅助宫颈癌筛查系统中有潜在的应用前景</a:t>
            </a:r>
            <a:endParaRPr lang="en-US" altLang="zh-CN" dirty="0"/>
          </a:p>
        </p:txBody>
      </p:sp>
    </p:spTree>
    <p:extLst>
      <p:ext uri="{BB962C8B-B14F-4D97-AF65-F5344CB8AC3E}">
        <p14:creationId xmlns:p14="http://schemas.microsoft.com/office/powerpoint/2010/main" val="9565330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5</a:t>
            </a:r>
            <a:r>
              <a:rPr lang="zh-CN" altLang="en-US" dirty="0"/>
              <a:t>、代码解释</a:t>
            </a:r>
          </a:p>
        </p:txBody>
      </p:sp>
    </p:spTree>
    <p:extLst>
      <p:ext uri="{BB962C8B-B14F-4D97-AF65-F5344CB8AC3E}">
        <p14:creationId xmlns:p14="http://schemas.microsoft.com/office/powerpoint/2010/main" val="22957794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rotWithShape="1">
          <a:blip r:embed="rId2" cstate="email">
            <a:extLst>
              <a:ext uri="{28A0092B-C50C-407E-A947-70E740481C1C}">
                <a14:useLocalDpi xmlns:a14="http://schemas.microsoft.com/office/drawing/2010/main"/>
              </a:ext>
            </a:extLst>
          </a:blip>
          <a:srcRect l="-2830" t="-2596"/>
          <a:stretch/>
        </p:blipFill>
        <p:spPr>
          <a:xfrm>
            <a:off x="5961335" y="3846315"/>
            <a:ext cx="6230665" cy="3011685"/>
          </a:xfrm>
          <a:prstGeom prst="rect">
            <a:avLst/>
          </a:prstGeom>
        </p:spPr>
      </p:pic>
      <p:sp>
        <p:nvSpPr>
          <p:cNvPr id="2" name="矩形 1"/>
          <p:cNvSpPr/>
          <p:nvPr/>
        </p:nvSpPr>
        <p:spPr>
          <a:xfrm>
            <a:off x="0" y="2349000"/>
            <a:ext cx="8763000" cy="2160000"/>
          </a:xfrm>
          <a:prstGeom prst="rect">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 name="文本框 2"/>
          <p:cNvSpPr txBox="1"/>
          <p:nvPr/>
        </p:nvSpPr>
        <p:spPr>
          <a:xfrm>
            <a:off x="1234440" y="2797314"/>
            <a:ext cx="7239000" cy="707886"/>
          </a:xfrm>
          <a:prstGeom prst="rect">
            <a:avLst/>
          </a:prstGeom>
          <a:noFill/>
        </p:spPr>
        <p:txBody>
          <a:bodyPr wrap="square" rtlCol="0">
            <a:spAutoFit/>
          </a:bodyPr>
          <a:lstStyle/>
          <a:p>
            <a:pPr algn="r"/>
            <a:r>
              <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rPr>
              <a:t>谢谢聆听！</a:t>
            </a:r>
          </a:p>
        </p:txBody>
      </p:sp>
      <p:sp>
        <p:nvSpPr>
          <p:cNvPr id="4" name="文本框 3"/>
          <p:cNvSpPr txBox="1"/>
          <p:nvPr/>
        </p:nvSpPr>
        <p:spPr>
          <a:xfrm>
            <a:off x="1234440" y="3642360"/>
            <a:ext cx="7239000" cy="369332"/>
          </a:xfrm>
          <a:prstGeom prst="rect">
            <a:avLst/>
          </a:prstGeom>
          <a:noFill/>
        </p:spPr>
        <p:txBody>
          <a:bodyPr wrap="square" rtlCol="0">
            <a:spAutoFit/>
          </a:bodyPr>
          <a:lstStyle/>
          <a:p>
            <a:pPr algn="r"/>
            <a:r>
              <a:rPr lang="en-US" altLang="zh-CN" dirty="0">
                <a:solidFill>
                  <a:schemeClr val="bg1"/>
                </a:solidFill>
                <a:latin typeface="Arial" panose="020B0604020202020204" pitchFamily="34" charset="0"/>
                <a:ea typeface="微软雅黑" panose="020B0503020204020204" pitchFamily="34" charset="-122"/>
                <a:sym typeface="Arial" panose="020B0604020202020204" pitchFamily="34" charset="0"/>
              </a:rPr>
              <a:t>Thanks for listening</a:t>
            </a:r>
            <a:r>
              <a:rPr lang="zh-CN" altLang="en-US" dirty="0">
                <a:solidFill>
                  <a:schemeClr val="bg1"/>
                </a:solidFill>
                <a:latin typeface="Arial" panose="020B0604020202020204" pitchFamily="34" charset="0"/>
                <a:ea typeface="微软雅黑" panose="020B0503020204020204" pitchFamily="34" charset="-122"/>
                <a:sym typeface="Arial" panose="020B0604020202020204" pitchFamily="34" charset="0"/>
              </a:rPr>
              <a:t>！</a:t>
            </a:r>
          </a:p>
        </p:txBody>
      </p:sp>
      <p:cxnSp>
        <p:nvCxnSpPr>
          <p:cNvPr id="5" name="直接连接符 4"/>
          <p:cNvCxnSpPr/>
          <p:nvPr/>
        </p:nvCxnSpPr>
        <p:spPr>
          <a:xfrm>
            <a:off x="3307080" y="3566160"/>
            <a:ext cx="516636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11" name="图片 10"/>
          <p:cNvPicPr>
            <a:picLocks noChangeAspect="1"/>
          </p:cNvPicPr>
          <p:nvPr/>
        </p:nvPicPr>
        <p:blipFill>
          <a:blip r:embed="rId3" cstate="email">
            <a:biLevel thresh="25000"/>
            <a:extLst>
              <a:ext uri="{28A0092B-C50C-407E-A947-70E740481C1C}">
                <a14:useLocalDpi xmlns:a14="http://schemas.microsoft.com/office/drawing/2010/main"/>
              </a:ext>
            </a:extLst>
          </a:blip>
          <a:stretch>
            <a:fillRect/>
          </a:stretch>
        </p:blipFill>
        <p:spPr>
          <a:xfrm>
            <a:off x="869813" y="2566003"/>
            <a:ext cx="1725994" cy="1725994"/>
          </a:xfrm>
          <a:prstGeom prst="rect">
            <a:avLst/>
          </a:prstGeom>
        </p:spPr>
      </p:pic>
      <p:sp>
        <p:nvSpPr>
          <p:cNvPr id="13" name="矩形 12"/>
          <p:cNvSpPr/>
          <p:nvPr/>
        </p:nvSpPr>
        <p:spPr>
          <a:xfrm>
            <a:off x="10767432" y="2349000"/>
            <a:ext cx="1424568" cy="2160000"/>
          </a:xfrm>
          <a:prstGeom prst="rect">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2494476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平行四边形 26"/>
          <p:cNvSpPr/>
          <p:nvPr/>
        </p:nvSpPr>
        <p:spPr>
          <a:xfrm>
            <a:off x="1" y="0"/>
            <a:ext cx="3478214" cy="6858000"/>
          </a:xfrm>
          <a:prstGeom prst="parallelogram">
            <a:avLst>
              <a:gd name="adj" fmla="val 32668"/>
            </a:avLst>
          </a:prstGeom>
          <a:solidFill>
            <a:srgbClr val="007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96143" y="579315"/>
            <a:ext cx="2394674" cy="130634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6600" b="1" dirty="0">
                <a:solidFill>
                  <a:schemeClr val="bg1"/>
                </a:solidFill>
                <a:latin typeface="微软雅黑" panose="020B0503020204020204" pitchFamily="34" charset="-122"/>
                <a:ea typeface="微软雅黑" panose="020B0503020204020204" pitchFamily="34" charset="-122"/>
              </a:rPr>
              <a:t>目 录</a:t>
            </a:r>
            <a:endParaRPr lang="en-US" altLang="zh-CN" sz="6600" b="1" dirty="0">
              <a:solidFill>
                <a:schemeClr val="bg1"/>
              </a:solidFill>
              <a:latin typeface="微软雅黑" panose="020B0503020204020204" pitchFamily="34" charset="-122"/>
              <a:ea typeface="微软雅黑" panose="020B0503020204020204" pitchFamily="34" charset="-122"/>
            </a:endParaRPr>
          </a:p>
          <a:p>
            <a:pPr algn="ctr"/>
            <a:r>
              <a:rPr lang="en-US" altLang="zh-CN" sz="2800" dirty="0">
                <a:solidFill>
                  <a:schemeClr val="bg1"/>
                </a:solidFill>
                <a:latin typeface="微软雅黑" panose="020B0503020204020204" pitchFamily="34" charset="-122"/>
                <a:ea typeface="微软雅黑" panose="020B0503020204020204" pitchFamily="34" charset="-122"/>
              </a:rPr>
              <a:t>CONTESTS</a:t>
            </a:r>
            <a:endParaRPr lang="zh-CN" altLang="en-US" sz="2800" dirty="0">
              <a:solidFill>
                <a:schemeClr val="bg1"/>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9528307" y="344099"/>
            <a:ext cx="2207560" cy="697048"/>
            <a:chOff x="1416158" y="1776709"/>
            <a:chExt cx="2425399" cy="765832"/>
          </a:xfrm>
        </p:grpSpPr>
        <p:pic>
          <p:nvPicPr>
            <p:cNvPr id="25" name="图片 24"/>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073496" y="1840839"/>
              <a:ext cx="1768061" cy="637573"/>
            </a:xfrm>
            <a:prstGeom prst="rect">
              <a:avLst/>
            </a:prstGeom>
          </p:spPr>
        </p:pic>
        <p:pic>
          <p:nvPicPr>
            <p:cNvPr id="26" name="图片 25"/>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416158" y="1776709"/>
              <a:ext cx="765832" cy="765832"/>
            </a:xfrm>
            <a:prstGeom prst="rect">
              <a:avLst/>
            </a:prstGeom>
          </p:spPr>
        </p:pic>
      </p:grpSp>
      <p:grpSp>
        <p:nvGrpSpPr>
          <p:cNvPr id="30" name="组合 29"/>
          <p:cNvGrpSpPr/>
          <p:nvPr/>
        </p:nvGrpSpPr>
        <p:grpSpPr>
          <a:xfrm>
            <a:off x="7684514" y="2714897"/>
            <a:ext cx="4884184" cy="1041707"/>
            <a:chOff x="6346509" y="1960043"/>
            <a:chExt cx="4884184" cy="1041707"/>
          </a:xfrm>
        </p:grpSpPr>
        <p:sp>
          <p:nvSpPr>
            <p:cNvPr id="34" name="文本框 33"/>
            <p:cNvSpPr txBox="1"/>
            <p:nvPr/>
          </p:nvSpPr>
          <p:spPr>
            <a:xfrm>
              <a:off x="6346509" y="1960043"/>
              <a:ext cx="545342" cy="830997"/>
            </a:xfrm>
            <a:prstGeom prst="rect">
              <a:avLst/>
            </a:prstGeom>
            <a:noFill/>
          </p:spPr>
          <p:txBody>
            <a:bodyPr wrap="none" rtlCol="0">
              <a:spAutoFit/>
            </a:bodyPr>
            <a:lstStyle/>
            <a:p>
              <a:r>
                <a:rPr lang="en-US" altLang="zh-CN" sz="4800" dirty="0">
                  <a:solidFill>
                    <a:srgbClr val="0079BF"/>
                  </a:solidFill>
                  <a:latin typeface="微软雅黑" panose="020B0503020204020204" pitchFamily="34" charset="-122"/>
                  <a:ea typeface="微软雅黑" panose="020B0503020204020204" pitchFamily="34" charset="-122"/>
                  <a:cs typeface="Times New Roman" panose="02020603050405020304" pitchFamily="18" charset="0"/>
                </a:rPr>
                <a:t>2</a:t>
              </a:r>
              <a:endParaRPr lang="zh-CN" altLang="en-US" sz="4800" dirty="0">
                <a:solidFill>
                  <a:srgbClr val="0079BF"/>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5" name="直接连接符 34"/>
            <p:cNvCxnSpPr/>
            <p:nvPr/>
          </p:nvCxnSpPr>
          <p:spPr>
            <a:xfrm flipH="1">
              <a:off x="6543677" y="2140750"/>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6991352" y="2416975"/>
              <a:ext cx="4239341" cy="584775"/>
            </a:xfrm>
            <a:prstGeom prst="rect">
              <a:avLst/>
            </a:prstGeom>
            <a:noFill/>
          </p:spPr>
          <p:txBody>
            <a:bodyPr wrap="square" rtlCol="0">
              <a:spAutoFit/>
            </a:bodyPr>
            <a:lstStyle/>
            <a:p>
              <a:r>
                <a:rPr lang="zh-CN" altLang="en-US" sz="3200" dirty="0">
                  <a:solidFill>
                    <a:srgbClr val="0079BF"/>
                  </a:solidFill>
                  <a:latin typeface="微软雅黑" panose="020B0503020204020204" pitchFamily="34" charset="-122"/>
                  <a:ea typeface="微软雅黑" panose="020B0503020204020204" pitchFamily="34" charset="-122"/>
                </a:rPr>
                <a:t>模型构建和分析</a:t>
              </a:r>
            </a:p>
          </p:txBody>
        </p:sp>
      </p:grpSp>
      <p:grpSp>
        <p:nvGrpSpPr>
          <p:cNvPr id="37" name="组合 36"/>
          <p:cNvGrpSpPr/>
          <p:nvPr/>
        </p:nvGrpSpPr>
        <p:grpSpPr>
          <a:xfrm>
            <a:off x="7678185" y="3950102"/>
            <a:ext cx="4884184" cy="1041707"/>
            <a:chOff x="6346509" y="3007646"/>
            <a:chExt cx="4884184" cy="1041707"/>
          </a:xfrm>
        </p:grpSpPr>
        <p:sp>
          <p:nvSpPr>
            <p:cNvPr id="38" name="文本框 37"/>
            <p:cNvSpPr txBox="1"/>
            <p:nvPr/>
          </p:nvSpPr>
          <p:spPr>
            <a:xfrm>
              <a:off x="6346509" y="3007646"/>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4</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9" name="直接连接符 38"/>
            <p:cNvCxnSpPr/>
            <p:nvPr/>
          </p:nvCxnSpPr>
          <p:spPr>
            <a:xfrm flipH="1">
              <a:off x="6543677" y="3188353"/>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6991352" y="3464578"/>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创新点总结</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3479830" y="3950102"/>
            <a:ext cx="4884184" cy="1041707"/>
            <a:chOff x="6346509" y="4055249"/>
            <a:chExt cx="4884184" cy="1041707"/>
          </a:xfrm>
        </p:grpSpPr>
        <p:sp>
          <p:nvSpPr>
            <p:cNvPr id="42" name="文本框 41"/>
            <p:cNvSpPr txBox="1"/>
            <p:nvPr/>
          </p:nvSpPr>
          <p:spPr>
            <a:xfrm>
              <a:off x="6346509" y="4055249"/>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3</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43" name="直接连接符 42"/>
            <p:cNvCxnSpPr/>
            <p:nvPr/>
          </p:nvCxnSpPr>
          <p:spPr>
            <a:xfrm flipH="1">
              <a:off x="6543677" y="4235956"/>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4" name="文本框 43"/>
            <p:cNvSpPr txBox="1"/>
            <p:nvPr/>
          </p:nvSpPr>
          <p:spPr>
            <a:xfrm>
              <a:off x="6991352" y="4512181"/>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实验过程和结果</a:t>
              </a:r>
              <a:endParaRPr lang="en-US" altLang="zh-CN" sz="3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45" name="组合 44"/>
          <p:cNvGrpSpPr/>
          <p:nvPr/>
        </p:nvGrpSpPr>
        <p:grpSpPr>
          <a:xfrm>
            <a:off x="3479830" y="5081264"/>
            <a:ext cx="4884184" cy="1041707"/>
            <a:chOff x="6346509" y="5102851"/>
            <a:chExt cx="4884184" cy="1041707"/>
          </a:xfrm>
        </p:grpSpPr>
        <p:sp>
          <p:nvSpPr>
            <p:cNvPr id="46" name="文本框 45"/>
            <p:cNvSpPr txBox="1"/>
            <p:nvPr/>
          </p:nvSpPr>
          <p:spPr>
            <a:xfrm>
              <a:off x="6346509" y="5102851"/>
              <a:ext cx="545342" cy="830997"/>
            </a:xfrm>
            <a:prstGeom prst="rect">
              <a:avLst/>
            </a:prstGeom>
            <a:noFill/>
          </p:spPr>
          <p:txBody>
            <a:bodyPr wrap="none" rtlCol="0">
              <a:spAutoFit/>
            </a:bodyPr>
            <a:lstStyle/>
            <a:p>
              <a:r>
                <a:rPr lang="en-US" altLang="zh-CN"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rPr>
                <a:t>5</a:t>
              </a:r>
              <a:endParaRPr lang="zh-CN" altLang="en-US" sz="4800" dirty="0">
                <a:solidFill>
                  <a:schemeClr val="tx1">
                    <a:lumMod val="65000"/>
                    <a:lumOff val="35000"/>
                  </a:schemeClr>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50" name="直接连接符 49"/>
            <p:cNvCxnSpPr/>
            <p:nvPr/>
          </p:nvCxnSpPr>
          <p:spPr>
            <a:xfrm flipH="1">
              <a:off x="6543677" y="5283558"/>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4" name="文本框 53"/>
            <p:cNvSpPr txBox="1"/>
            <p:nvPr/>
          </p:nvSpPr>
          <p:spPr>
            <a:xfrm>
              <a:off x="6991352" y="5559783"/>
              <a:ext cx="4239341" cy="584775"/>
            </a:xfrm>
            <a:prstGeom prst="rect">
              <a:avLst/>
            </a:prstGeom>
            <a:noFill/>
          </p:spPr>
          <p:txBody>
            <a:bodyPr wrap="square" rtlCol="0">
              <a:spAutoFit/>
            </a:bodyPr>
            <a:lstStyle/>
            <a:p>
              <a:r>
                <a:rPr lang="zh-CN" altLang="en-US" sz="3200" dirty="0">
                  <a:solidFill>
                    <a:schemeClr val="tx1">
                      <a:lumMod val="65000"/>
                      <a:lumOff val="35000"/>
                    </a:schemeClr>
                  </a:solidFill>
                  <a:latin typeface="微软雅黑" panose="020B0503020204020204" pitchFamily="34" charset="-122"/>
                  <a:ea typeface="微软雅黑" panose="020B0503020204020204" pitchFamily="34" charset="-122"/>
                </a:rPr>
                <a:t>代码解释</a:t>
              </a:r>
            </a:p>
          </p:txBody>
        </p:sp>
      </p:grpSp>
      <p:sp>
        <p:nvSpPr>
          <p:cNvPr id="28" name="文本框 27">
            <a:extLst>
              <a:ext uri="{FF2B5EF4-FFF2-40B4-BE49-F238E27FC236}">
                <a16:creationId xmlns:a16="http://schemas.microsoft.com/office/drawing/2014/main" id="{E4030BFB-35F3-443A-B528-FEB1F8D3BA3B}"/>
              </a:ext>
            </a:extLst>
          </p:cNvPr>
          <p:cNvSpPr txBox="1"/>
          <p:nvPr/>
        </p:nvSpPr>
        <p:spPr>
          <a:xfrm>
            <a:off x="3011288" y="1146956"/>
            <a:ext cx="7736604" cy="1446550"/>
          </a:xfrm>
          <a:prstGeom prst="rect">
            <a:avLst/>
          </a:prstGeom>
          <a:noFill/>
        </p:spPr>
        <p:txBody>
          <a:bodyPr wrap="square" rtlCol="0">
            <a:spAutoFit/>
          </a:bodyPr>
          <a:lstStyle/>
          <a:p>
            <a:pPr algn="ctr"/>
            <a:r>
              <a:rPr lang="en-US" altLang="zh-CN" sz="4400" dirty="0">
                <a:solidFill>
                  <a:srgbClr val="0079BF"/>
                </a:solidFill>
                <a:latin typeface="方正粗宋简体" panose="03000509000000000000" pitchFamily="65" charset="-122"/>
                <a:ea typeface="方正粗宋简体" panose="03000509000000000000" pitchFamily="65" charset="-122"/>
              </a:rPr>
              <a:t>Comparison Detector</a:t>
            </a:r>
          </a:p>
          <a:p>
            <a:pPr algn="ctr"/>
            <a:r>
              <a:rPr lang="zh-CN" altLang="en-US" sz="4400" dirty="0">
                <a:solidFill>
                  <a:srgbClr val="0079BF"/>
                </a:solidFill>
                <a:latin typeface="方正粗宋简体" panose="03000509000000000000" pitchFamily="65" charset="-122"/>
                <a:ea typeface="方正粗宋简体" panose="03000509000000000000" pitchFamily="65" charset="-122"/>
              </a:rPr>
              <a:t>论文阅读</a:t>
            </a:r>
            <a:endParaRPr lang="en-US" altLang="zh-CN" sz="4400" dirty="0">
              <a:solidFill>
                <a:srgbClr val="0079BF"/>
              </a:solidFill>
              <a:latin typeface="方正粗宋简体" panose="03000509000000000000" pitchFamily="65" charset="-122"/>
              <a:ea typeface="方正粗宋简体" panose="03000509000000000000" pitchFamily="65" charset="-122"/>
            </a:endParaRPr>
          </a:p>
        </p:txBody>
      </p:sp>
      <p:grpSp>
        <p:nvGrpSpPr>
          <p:cNvPr id="29" name="组合 28">
            <a:extLst>
              <a:ext uri="{FF2B5EF4-FFF2-40B4-BE49-F238E27FC236}">
                <a16:creationId xmlns:a16="http://schemas.microsoft.com/office/drawing/2014/main" id="{E9D5DE0E-A175-4FC1-9589-6DF1448D1CEA}"/>
              </a:ext>
            </a:extLst>
          </p:cNvPr>
          <p:cNvGrpSpPr/>
          <p:nvPr/>
        </p:nvGrpSpPr>
        <p:grpSpPr>
          <a:xfrm>
            <a:off x="3445173" y="2638233"/>
            <a:ext cx="4884184" cy="1041707"/>
            <a:chOff x="6346509" y="1960043"/>
            <a:chExt cx="4884184" cy="1041707"/>
          </a:xfrm>
        </p:grpSpPr>
        <p:sp>
          <p:nvSpPr>
            <p:cNvPr id="31" name="文本框 30">
              <a:extLst>
                <a:ext uri="{FF2B5EF4-FFF2-40B4-BE49-F238E27FC236}">
                  <a16:creationId xmlns:a16="http://schemas.microsoft.com/office/drawing/2014/main" id="{F11C0AD0-E6F0-4944-8E9F-9DC00D3BC063}"/>
                </a:ext>
              </a:extLst>
            </p:cNvPr>
            <p:cNvSpPr txBox="1"/>
            <p:nvPr/>
          </p:nvSpPr>
          <p:spPr>
            <a:xfrm>
              <a:off x="6346509" y="1960043"/>
              <a:ext cx="545342" cy="830997"/>
            </a:xfrm>
            <a:prstGeom prst="rect">
              <a:avLst/>
            </a:prstGeom>
            <a:noFill/>
          </p:spPr>
          <p:txBody>
            <a:bodyPr wrap="none" rtlCol="0">
              <a:spAutoFit/>
            </a:bodyPr>
            <a:lstStyle/>
            <a:p>
              <a:r>
                <a:rPr lang="en-US" altLang="zh-CN" sz="4800" dirty="0">
                  <a:solidFill>
                    <a:srgbClr val="0079BF"/>
                  </a:solidFill>
                  <a:latin typeface="微软雅黑" panose="020B0503020204020204" pitchFamily="34" charset="-122"/>
                  <a:ea typeface="微软雅黑" panose="020B0503020204020204" pitchFamily="34" charset="-122"/>
                  <a:cs typeface="Times New Roman" panose="02020603050405020304" pitchFamily="18" charset="0"/>
                </a:rPr>
                <a:t>1</a:t>
              </a:r>
              <a:endParaRPr lang="zh-CN" altLang="en-US" sz="4800" dirty="0">
                <a:solidFill>
                  <a:srgbClr val="0079BF"/>
                </a:solidFill>
                <a:latin typeface="微软雅黑" panose="020B0503020204020204" pitchFamily="34" charset="-122"/>
                <a:ea typeface="微软雅黑" panose="020B0503020204020204" pitchFamily="34" charset="-122"/>
                <a:cs typeface="Times New Roman" panose="02020603050405020304" pitchFamily="18" charset="0"/>
              </a:endParaRPr>
            </a:p>
          </p:txBody>
        </p:sp>
        <p:cxnSp>
          <p:nvCxnSpPr>
            <p:cNvPr id="32" name="直接连接符 31">
              <a:extLst>
                <a:ext uri="{FF2B5EF4-FFF2-40B4-BE49-F238E27FC236}">
                  <a16:creationId xmlns:a16="http://schemas.microsoft.com/office/drawing/2014/main" id="{A8BD300F-4923-4079-8555-68A9330F812F}"/>
                </a:ext>
              </a:extLst>
            </p:cNvPr>
            <p:cNvCxnSpPr/>
            <p:nvPr/>
          </p:nvCxnSpPr>
          <p:spPr>
            <a:xfrm flipH="1">
              <a:off x="6543677" y="2140750"/>
              <a:ext cx="590550" cy="803582"/>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3" name="文本框 32">
              <a:extLst>
                <a:ext uri="{FF2B5EF4-FFF2-40B4-BE49-F238E27FC236}">
                  <a16:creationId xmlns:a16="http://schemas.microsoft.com/office/drawing/2014/main" id="{BCC2D0D5-D27D-4A16-BD54-A2D55D688BAB}"/>
                </a:ext>
              </a:extLst>
            </p:cNvPr>
            <p:cNvSpPr txBox="1"/>
            <p:nvPr/>
          </p:nvSpPr>
          <p:spPr>
            <a:xfrm>
              <a:off x="6991352" y="2416975"/>
              <a:ext cx="4239341" cy="584775"/>
            </a:xfrm>
            <a:prstGeom prst="rect">
              <a:avLst/>
            </a:prstGeom>
            <a:noFill/>
          </p:spPr>
          <p:txBody>
            <a:bodyPr wrap="square" rtlCol="0">
              <a:spAutoFit/>
            </a:bodyPr>
            <a:lstStyle/>
            <a:p>
              <a:r>
                <a:rPr lang="zh-CN" altLang="en-US" sz="3200" dirty="0">
                  <a:solidFill>
                    <a:srgbClr val="0079BF"/>
                  </a:solidFill>
                  <a:latin typeface="微软雅黑" panose="020B0503020204020204" pitchFamily="34" charset="-122"/>
                  <a:ea typeface="微软雅黑" panose="020B0503020204020204" pitchFamily="34" charset="-122"/>
                </a:rPr>
                <a:t>论文框架结构</a:t>
              </a:r>
            </a:p>
          </p:txBody>
        </p:sp>
      </p:grpSp>
    </p:spTree>
    <p:extLst>
      <p:ext uri="{BB962C8B-B14F-4D97-AF65-F5344CB8AC3E}">
        <p14:creationId xmlns:p14="http://schemas.microsoft.com/office/powerpoint/2010/main" val="878291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1</a:t>
            </a:r>
            <a:r>
              <a:rPr lang="zh-CN" altLang="en-US" dirty="0"/>
              <a:t>、论文框架结构</a:t>
            </a:r>
          </a:p>
        </p:txBody>
      </p:sp>
      <p:sp>
        <p:nvSpPr>
          <p:cNvPr id="3" name="文本框 2">
            <a:extLst>
              <a:ext uri="{FF2B5EF4-FFF2-40B4-BE49-F238E27FC236}">
                <a16:creationId xmlns:a16="http://schemas.microsoft.com/office/drawing/2014/main" id="{F60EFA66-71BF-4D18-B33B-62D8B8CC3060}"/>
              </a:ext>
            </a:extLst>
          </p:cNvPr>
          <p:cNvSpPr txBox="1"/>
          <p:nvPr/>
        </p:nvSpPr>
        <p:spPr>
          <a:xfrm>
            <a:off x="1789889" y="1517516"/>
            <a:ext cx="8300941" cy="4524315"/>
          </a:xfrm>
          <a:prstGeom prst="rect">
            <a:avLst/>
          </a:prstGeom>
          <a:noFill/>
        </p:spPr>
        <p:txBody>
          <a:bodyPr wrap="square" rtlCol="0">
            <a:spAutoFit/>
          </a:bodyPr>
          <a:lstStyle/>
          <a:p>
            <a:r>
              <a:rPr lang="en-US" altLang="zh-CN" dirty="0"/>
              <a:t>•  </a:t>
            </a:r>
            <a:r>
              <a:rPr lang="zh-CN" altLang="en-US" dirty="0"/>
              <a:t>摘要（</a:t>
            </a:r>
            <a:r>
              <a:rPr lang="en-US" altLang="zh-CN" dirty="0"/>
              <a:t>Abstract</a:t>
            </a:r>
            <a:r>
              <a:rPr lang="zh-CN" altLang="en-US" dirty="0"/>
              <a:t>）：介绍了文章的研究背景、目的、方法、贡献和结果。</a:t>
            </a:r>
          </a:p>
          <a:p>
            <a:endParaRPr lang="zh-CN" altLang="en-US" dirty="0"/>
          </a:p>
          <a:p>
            <a:r>
              <a:rPr lang="en-US" altLang="zh-CN" dirty="0"/>
              <a:t>•  </a:t>
            </a:r>
            <a:r>
              <a:rPr lang="zh-CN" altLang="en-US" dirty="0"/>
              <a:t>引言（</a:t>
            </a:r>
            <a:r>
              <a:rPr lang="en-US" altLang="zh-CN" dirty="0"/>
              <a:t>Introduction</a:t>
            </a:r>
            <a:r>
              <a:rPr lang="zh-CN" altLang="en-US" dirty="0"/>
              <a:t>）：介绍了宫颈癌筛查的重要性、传统方法的局限性、深度学习方法的优势和挑战、本文的研究课题和主要贡献。</a:t>
            </a:r>
          </a:p>
          <a:p>
            <a:endParaRPr lang="zh-CN" altLang="en-US" dirty="0"/>
          </a:p>
          <a:p>
            <a:r>
              <a:rPr lang="en-US" altLang="zh-CN" dirty="0"/>
              <a:t>•  </a:t>
            </a:r>
            <a:r>
              <a:rPr lang="zh-CN" altLang="en-US" dirty="0"/>
              <a:t>相关工作（</a:t>
            </a:r>
            <a:r>
              <a:rPr lang="en-US" altLang="zh-CN" dirty="0"/>
              <a:t>Related Work</a:t>
            </a:r>
            <a:r>
              <a:rPr lang="zh-CN" altLang="en-US" dirty="0"/>
              <a:t>）：回顾了细胞图像分析的相关文献，包括细胞分割、细胞分类和细胞检测，以及深度学习在这些任务中的应用。</a:t>
            </a:r>
          </a:p>
          <a:p>
            <a:endParaRPr lang="zh-CN" altLang="en-US" dirty="0"/>
          </a:p>
          <a:p>
            <a:r>
              <a:rPr lang="en-US" altLang="zh-CN" dirty="0"/>
              <a:t>•  </a:t>
            </a:r>
            <a:r>
              <a:rPr lang="zh-CN" altLang="en-US" dirty="0"/>
              <a:t>方法（</a:t>
            </a:r>
            <a:r>
              <a:rPr lang="en-US" altLang="zh-CN" dirty="0"/>
              <a:t>Method</a:t>
            </a:r>
            <a:r>
              <a:rPr lang="zh-CN" altLang="en-US" dirty="0"/>
              <a:t>）：介绍了本文提出的比较检测器（</a:t>
            </a:r>
            <a:r>
              <a:rPr lang="en-US" altLang="zh-CN" dirty="0"/>
              <a:t>Comparison Detector</a:t>
            </a:r>
            <a:r>
              <a:rPr lang="zh-CN" altLang="en-US" dirty="0"/>
              <a:t>）的详细设计和实现，包括特征提取网络、参考样本生成网络、比较分类网络和判别器网络。</a:t>
            </a:r>
          </a:p>
          <a:p>
            <a:endParaRPr lang="zh-CN" altLang="en-US" dirty="0"/>
          </a:p>
          <a:p>
            <a:r>
              <a:rPr lang="en-US" altLang="zh-CN" dirty="0"/>
              <a:t>•  </a:t>
            </a:r>
            <a:r>
              <a:rPr lang="zh-CN" altLang="en-US" dirty="0"/>
              <a:t>实验（</a:t>
            </a:r>
            <a:r>
              <a:rPr lang="en-US" altLang="zh-CN" dirty="0"/>
              <a:t>Experiments</a:t>
            </a:r>
            <a:r>
              <a:rPr lang="zh-CN" altLang="en-US" dirty="0"/>
              <a:t>）：介绍了本文使用的数据集、评价指标、实验设置和实验结果，以及与基线模型和其他方法的对比分析。</a:t>
            </a:r>
          </a:p>
          <a:p>
            <a:endParaRPr lang="zh-CN" altLang="en-US" dirty="0"/>
          </a:p>
          <a:p>
            <a:r>
              <a:rPr lang="en-US" altLang="zh-CN" dirty="0"/>
              <a:t>•  </a:t>
            </a:r>
            <a:r>
              <a:rPr lang="zh-CN" altLang="en-US" dirty="0"/>
              <a:t>结论（</a:t>
            </a:r>
            <a:r>
              <a:rPr lang="en-US" altLang="zh-CN" dirty="0"/>
              <a:t>Conclusion</a:t>
            </a:r>
            <a:r>
              <a:rPr lang="zh-CN" altLang="en-US" dirty="0"/>
              <a:t>）：总结了本文的主要发现和贡献，以及未来的工作方向。</a:t>
            </a:r>
          </a:p>
        </p:txBody>
      </p:sp>
    </p:spTree>
    <p:extLst>
      <p:ext uri="{BB962C8B-B14F-4D97-AF65-F5344CB8AC3E}">
        <p14:creationId xmlns:p14="http://schemas.microsoft.com/office/powerpoint/2010/main" val="2721204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2</a:t>
            </a:r>
            <a:r>
              <a:rPr lang="zh-CN" altLang="en-US" dirty="0"/>
              <a:t>、模型构建和分析</a:t>
            </a:r>
          </a:p>
        </p:txBody>
      </p:sp>
      <p:sp>
        <p:nvSpPr>
          <p:cNvPr id="4" name="文本框 3">
            <a:extLst>
              <a:ext uri="{FF2B5EF4-FFF2-40B4-BE49-F238E27FC236}">
                <a16:creationId xmlns:a16="http://schemas.microsoft.com/office/drawing/2014/main" id="{1D98A87B-C89B-4C02-BABA-91515E0C36BF}"/>
              </a:ext>
            </a:extLst>
          </p:cNvPr>
          <p:cNvSpPr txBox="1"/>
          <p:nvPr/>
        </p:nvSpPr>
        <p:spPr>
          <a:xfrm>
            <a:off x="1633841" y="1782046"/>
            <a:ext cx="3861881" cy="646331"/>
          </a:xfrm>
          <a:prstGeom prst="rect">
            <a:avLst/>
          </a:prstGeom>
          <a:noFill/>
        </p:spPr>
        <p:txBody>
          <a:bodyPr wrap="square" rtlCol="0">
            <a:spAutoFit/>
          </a:bodyPr>
          <a:lstStyle/>
          <a:p>
            <a:r>
              <a:rPr lang="zh-CN" altLang="en-US" dirty="0"/>
              <a:t>基线模型为 </a:t>
            </a:r>
            <a:r>
              <a:rPr lang="en-US" altLang="zh-CN" dirty="0"/>
              <a:t>Faster-RCNN with FPN</a:t>
            </a:r>
          </a:p>
          <a:p>
            <a:r>
              <a:rPr lang="zh-CN" altLang="en-US" dirty="0"/>
              <a:t>主要结构：三个阶段</a:t>
            </a:r>
          </a:p>
        </p:txBody>
      </p:sp>
      <p:pic>
        <p:nvPicPr>
          <p:cNvPr id="5" name="图片 4">
            <a:extLst>
              <a:ext uri="{FF2B5EF4-FFF2-40B4-BE49-F238E27FC236}">
                <a16:creationId xmlns:a16="http://schemas.microsoft.com/office/drawing/2014/main" id="{CF64B9A6-BEC0-403E-9EBC-AED1AC7D5D15}"/>
              </a:ext>
            </a:extLst>
          </p:cNvPr>
          <p:cNvPicPr>
            <a:picLocks noChangeAspect="1"/>
          </p:cNvPicPr>
          <p:nvPr/>
        </p:nvPicPr>
        <p:blipFill>
          <a:blip r:embed="rId3"/>
          <a:stretch>
            <a:fillRect/>
          </a:stretch>
        </p:blipFill>
        <p:spPr>
          <a:xfrm>
            <a:off x="1207589" y="2428377"/>
            <a:ext cx="9622544" cy="4017017"/>
          </a:xfrm>
          <a:prstGeom prst="rect">
            <a:avLst/>
          </a:prstGeom>
        </p:spPr>
      </p:pic>
    </p:spTree>
    <p:extLst>
      <p:ext uri="{BB962C8B-B14F-4D97-AF65-F5344CB8AC3E}">
        <p14:creationId xmlns:p14="http://schemas.microsoft.com/office/powerpoint/2010/main" val="1175773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2</a:t>
            </a:r>
            <a:r>
              <a:rPr lang="zh-CN" altLang="en-US" dirty="0"/>
              <a:t>、模型构建和分析</a:t>
            </a:r>
          </a:p>
        </p:txBody>
      </p:sp>
      <p:sp>
        <p:nvSpPr>
          <p:cNvPr id="3" name="文本框 2">
            <a:extLst>
              <a:ext uri="{FF2B5EF4-FFF2-40B4-BE49-F238E27FC236}">
                <a16:creationId xmlns:a16="http://schemas.microsoft.com/office/drawing/2014/main" id="{81BF50F5-F864-48E6-B4E2-97EAAB1ACE2F}"/>
              </a:ext>
            </a:extLst>
          </p:cNvPr>
          <p:cNvSpPr txBox="1"/>
          <p:nvPr/>
        </p:nvSpPr>
        <p:spPr>
          <a:xfrm>
            <a:off x="1540564" y="1520686"/>
            <a:ext cx="2504661" cy="369332"/>
          </a:xfrm>
          <a:prstGeom prst="rect">
            <a:avLst/>
          </a:prstGeom>
          <a:noFill/>
        </p:spPr>
        <p:txBody>
          <a:bodyPr wrap="square" rtlCol="0">
            <a:spAutoFit/>
          </a:bodyPr>
          <a:lstStyle/>
          <a:p>
            <a:r>
              <a:rPr lang="en-US" altLang="zh-CN" dirty="0"/>
              <a:t>FPN</a:t>
            </a:r>
            <a:r>
              <a:rPr lang="zh-CN" altLang="en-US" dirty="0"/>
              <a:t>网络：</a:t>
            </a:r>
          </a:p>
        </p:txBody>
      </p:sp>
      <p:pic>
        <p:nvPicPr>
          <p:cNvPr id="6" name="图片 5">
            <a:extLst>
              <a:ext uri="{FF2B5EF4-FFF2-40B4-BE49-F238E27FC236}">
                <a16:creationId xmlns:a16="http://schemas.microsoft.com/office/drawing/2014/main" id="{46F404E9-0C94-47A3-B2D7-CBC680265FCF}"/>
              </a:ext>
            </a:extLst>
          </p:cNvPr>
          <p:cNvPicPr>
            <a:picLocks noChangeAspect="1"/>
          </p:cNvPicPr>
          <p:nvPr/>
        </p:nvPicPr>
        <p:blipFill>
          <a:blip r:embed="rId3"/>
          <a:stretch>
            <a:fillRect/>
          </a:stretch>
        </p:blipFill>
        <p:spPr>
          <a:xfrm>
            <a:off x="1034679" y="2089972"/>
            <a:ext cx="8848623" cy="4280402"/>
          </a:xfrm>
          <a:prstGeom prst="rect">
            <a:avLst/>
          </a:prstGeom>
        </p:spPr>
      </p:pic>
    </p:spTree>
    <p:extLst>
      <p:ext uri="{BB962C8B-B14F-4D97-AF65-F5344CB8AC3E}">
        <p14:creationId xmlns:p14="http://schemas.microsoft.com/office/powerpoint/2010/main" val="818364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2</a:t>
            </a:r>
            <a:r>
              <a:rPr lang="zh-CN" altLang="en-US" dirty="0"/>
              <a:t>、模型构建和分析</a:t>
            </a:r>
          </a:p>
        </p:txBody>
      </p:sp>
      <p:sp>
        <p:nvSpPr>
          <p:cNvPr id="3" name="文本框 2">
            <a:extLst>
              <a:ext uri="{FF2B5EF4-FFF2-40B4-BE49-F238E27FC236}">
                <a16:creationId xmlns:a16="http://schemas.microsoft.com/office/drawing/2014/main" id="{0B710A52-B56F-454B-B8DB-953E4D367F76}"/>
              </a:ext>
            </a:extLst>
          </p:cNvPr>
          <p:cNvSpPr txBox="1"/>
          <p:nvPr/>
        </p:nvSpPr>
        <p:spPr>
          <a:xfrm>
            <a:off x="805070" y="1590261"/>
            <a:ext cx="4919869" cy="369332"/>
          </a:xfrm>
          <a:prstGeom prst="rect">
            <a:avLst/>
          </a:prstGeom>
          <a:noFill/>
        </p:spPr>
        <p:txBody>
          <a:bodyPr wrap="square" rtlCol="0">
            <a:spAutoFit/>
          </a:bodyPr>
          <a:lstStyle/>
          <a:p>
            <a:r>
              <a:rPr lang="zh-CN" altLang="en-US" dirty="0"/>
              <a:t>头部的分类和回归网络（比较检测器）：</a:t>
            </a:r>
          </a:p>
        </p:txBody>
      </p:sp>
      <p:pic>
        <p:nvPicPr>
          <p:cNvPr id="4" name="图片 3">
            <a:extLst>
              <a:ext uri="{FF2B5EF4-FFF2-40B4-BE49-F238E27FC236}">
                <a16:creationId xmlns:a16="http://schemas.microsoft.com/office/drawing/2014/main" id="{C59D4063-16C9-4D14-B6D8-B1100B533A29}"/>
              </a:ext>
            </a:extLst>
          </p:cNvPr>
          <p:cNvPicPr>
            <a:picLocks noChangeAspect="1"/>
          </p:cNvPicPr>
          <p:nvPr/>
        </p:nvPicPr>
        <p:blipFill>
          <a:blip r:embed="rId3"/>
          <a:stretch>
            <a:fillRect/>
          </a:stretch>
        </p:blipFill>
        <p:spPr>
          <a:xfrm>
            <a:off x="423850" y="2138498"/>
            <a:ext cx="11344299" cy="3735528"/>
          </a:xfrm>
          <a:prstGeom prst="rect">
            <a:avLst/>
          </a:prstGeom>
        </p:spPr>
      </p:pic>
      <p:pic>
        <p:nvPicPr>
          <p:cNvPr id="7" name="图片 6">
            <a:extLst>
              <a:ext uri="{FF2B5EF4-FFF2-40B4-BE49-F238E27FC236}">
                <a16:creationId xmlns:a16="http://schemas.microsoft.com/office/drawing/2014/main" id="{03CFA539-0F97-4D03-85A8-170A1A50F396}"/>
              </a:ext>
            </a:extLst>
          </p:cNvPr>
          <p:cNvPicPr>
            <a:picLocks noChangeAspect="1"/>
          </p:cNvPicPr>
          <p:nvPr/>
        </p:nvPicPr>
        <p:blipFill>
          <a:blip r:embed="rId4"/>
          <a:stretch>
            <a:fillRect/>
          </a:stretch>
        </p:blipFill>
        <p:spPr>
          <a:xfrm>
            <a:off x="7764007" y="1155166"/>
            <a:ext cx="4115374" cy="1143160"/>
          </a:xfrm>
          <a:prstGeom prst="rect">
            <a:avLst/>
          </a:prstGeom>
        </p:spPr>
      </p:pic>
    </p:spTree>
    <p:extLst>
      <p:ext uri="{BB962C8B-B14F-4D97-AF65-F5344CB8AC3E}">
        <p14:creationId xmlns:p14="http://schemas.microsoft.com/office/powerpoint/2010/main" val="1168898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2</a:t>
            </a:r>
            <a:r>
              <a:rPr lang="zh-CN" altLang="en-US" dirty="0"/>
              <a:t>、模型构建和分析</a:t>
            </a:r>
          </a:p>
        </p:txBody>
      </p:sp>
      <p:sp>
        <p:nvSpPr>
          <p:cNvPr id="3" name="文本框 2">
            <a:extLst>
              <a:ext uri="{FF2B5EF4-FFF2-40B4-BE49-F238E27FC236}">
                <a16:creationId xmlns:a16="http://schemas.microsoft.com/office/drawing/2014/main" id="{DC345E41-6D3A-4C58-BC81-DA11AE965357}"/>
              </a:ext>
            </a:extLst>
          </p:cNvPr>
          <p:cNvSpPr txBox="1"/>
          <p:nvPr/>
        </p:nvSpPr>
        <p:spPr>
          <a:xfrm>
            <a:off x="1177047" y="1819072"/>
            <a:ext cx="8523051" cy="3970318"/>
          </a:xfrm>
          <a:prstGeom prst="rect">
            <a:avLst/>
          </a:prstGeom>
          <a:noFill/>
        </p:spPr>
        <p:txBody>
          <a:bodyPr wrap="square" rtlCol="0">
            <a:spAutoFit/>
          </a:bodyPr>
          <a:lstStyle/>
          <a:p>
            <a:pPr>
              <a:lnSpc>
                <a:spcPct val="150000"/>
              </a:lnSpc>
            </a:pPr>
            <a:r>
              <a:rPr lang="zh-CN" altLang="en-US" dirty="0"/>
              <a:t>选择参考图像的策略：</a:t>
            </a:r>
            <a:endParaRPr lang="en-US" altLang="zh-CN" dirty="0"/>
          </a:p>
          <a:p>
            <a:pPr marL="285750" indent="-285750">
              <a:lnSpc>
                <a:spcPct val="150000"/>
              </a:lnSpc>
              <a:buFont typeface="Arial" panose="020B0604020202020204" pitchFamily="34" charset="0"/>
              <a:buChar char="•"/>
            </a:pPr>
            <a:r>
              <a:rPr lang="zh-CN" altLang="en-US" dirty="0"/>
              <a:t>从训练集中随机选择了每个类别的大约</a:t>
            </a:r>
            <a:r>
              <a:rPr lang="en-US" altLang="zh-CN" dirty="0"/>
              <a:t>150</a:t>
            </a:r>
            <a:r>
              <a:rPr lang="zh-CN" altLang="en-US" dirty="0"/>
              <a:t>个实例，总共</a:t>
            </a:r>
            <a:r>
              <a:rPr lang="en-US" altLang="zh-CN" dirty="0"/>
              <a:t>1560</a:t>
            </a:r>
            <a:r>
              <a:rPr lang="zh-CN" altLang="en-US" dirty="0"/>
              <a:t>个实例作为候选参考图像。这些实例的最短边大于</a:t>
            </a:r>
            <a:r>
              <a:rPr lang="en-US" altLang="zh-CN" dirty="0"/>
              <a:t>16</a:t>
            </a:r>
            <a:r>
              <a:rPr lang="zh-CN" altLang="en-US" dirty="0"/>
              <a:t>个像素。</a:t>
            </a:r>
            <a:endParaRPr lang="en-US" altLang="zh-CN" dirty="0"/>
          </a:p>
          <a:p>
            <a:pPr marL="285750" indent="-285750">
              <a:lnSpc>
                <a:spcPct val="150000"/>
              </a:lnSpc>
              <a:buFont typeface="Arial" panose="020B0604020202020204" pitchFamily="34" charset="0"/>
              <a:buChar char="•"/>
            </a:pPr>
            <a:r>
              <a:rPr lang="zh-CN" altLang="en-US" dirty="0"/>
              <a:t>首先通过</a:t>
            </a:r>
            <a:r>
              <a:rPr lang="en-US" altLang="zh-CN" dirty="0"/>
              <a:t>ImageNet</a:t>
            </a:r>
            <a:r>
              <a:rPr lang="zh-CN" altLang="en-US" dirty="0"/>
              <a:t>预训练的模型将所有</a:t>
            </a:r>
            <a:r>
              <a:rPr lang="en-US" altLang="zh-CN" dirty="0"/>
              <a:t>1560</a:t>
            </a:r>
            <a:r>
              <a:rPr lang="zh-CN" altLang="en-US" dirty="0"/>
              <a:t>个对象映射到特征空间中，得到每个对象的特征。</a:t>
            </a:r>
            <a:endParaRPr lang="en-US" altLang="zh-CN" dirty="0"/>
          </a:p>
          <a:p>
            <a:pPr marL="285750" indent="-285750">
              <a:lnSpc>
                <a:spcPct val="150000"/>
              </a:lnSpc>
              <a:buFont typeface="Arial" panose="020B0604020202020204" pitchFamily="34" charset="0"/>
              <a:buChar char="•"/>
            </a:pPr>
            <a:r>
              <a:rPr lang="zh-CN" altLang="en-US" dirty="0"/>
              <a:t>使用</a:t>
            </a:r>
            <a:r>
              <a:rPr lang="en-US" altLang="zh-CN" dirty="0"/>
              <a:t>t-SNE </a:t>
            </a:r>
            <a:r>
              <a:rPr lang="zh-CN" altLang="en-US" dirty="0"/>
              <a:t>进行特征降维，基于</a:t>
            </a:r>
            <a:r>
              <a:rPr lang="en-US" altLang="zh-CN" dirty="0"/>
              <a:t>t-SNE</a:t>
            </a:r>
            <a:r>
              <a:rPr lang="zh-CN" altLang="en-US" dirty="0"/>
              <a:t>的结果，我们通过经验得到了每个类别中的聚类数量，然后我们用它作为</a:t>
            </a:r>
            <a:r>
              <a:rPr lang="en-US" altLang="zh-CN" dirty="0"/>
              <a:t>K-means</a:t>
            </a:r>
            <a:r>
              <a:rPr lang="zh-CN" altLang="en-US" dirty="0"/>
              <a:t>的参数。</a:t>
            </a:r>
            <a:endParaRPr lang="en-US" altLang="zh-CN" dirty="0"/>
          </a:p>
          <a:p>
            <a:pPr marL="285750" indent="-285750">
              <a:lnSpc>
                <a:spcPct val="150000"/>
              </a:lnSpc>
              <a:buFont typeface="Arial" panose="020B0604020202020204" pitchFamily="34" charset="0"/>
              <a:buChar char="•"/>
            </a:pPr>
            <a:r>
              <a:rPr lang="zh-CN" altLang="en-US" dirty="0"/>
              <a:t>最后基于</a:t>
            </a:r>
            <a:r>
              <a:rPr lang="en-US" altLang="zh-CN" dirty="0"/>
              <a:t>K-means</a:t>
            </a:r>
            <a:r>
              <a:rPr lang="zh-CN" altLang="en-US" dirty="0"/>
              <a:t>的结果选取了最接近簇中心的实例作为参考图像。</a:t>
            </a: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p:txBody>
      </p:sp>
    </p:spTree>
    <p:extLst>
      <p:ext uri="{BB962C8B-B14F-4D97-AF65-F5344CB8AC3E}">
        <p14:creationId xmlns:p14="http://schemas.microsoft.com/office/powerpoint/2010/main" val="2207418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2</a:t>
            </a:r>
            <a:r>
              <a:rPr lang="zh-CN" altLang="en-US" dirty="0"/>
              <a:t>、模型构建和分析</a:t>
            </a:r>
          </a:p>
        </p:txBody>
      </p:sp>
      <p:pic>
        <p:nvPicPr>
          <p:cNvPr id="4" name="图片 3">
            <a:extLst>
              <a:ext uri="{FF2B5EF4-FFF2-40B4-BE49-F238E27FC236}">
                <a16:creationId xmlns:a16="http://schemas.microsoft.com/office/drawing/2014/main" id="{01DF2C69-FF37-4FE6-8A14-490B106816B8}"/>
              </a:ext>
            </a:extLst>
          </p:cNvPr>
          <p:cNvPicPr>
            <a:picLocks noChangeAspect="1"/>
          </p:cNvPicPr>
          <p:nvPr/>
        </p:nvPicPr>
        <p:blipFill>
          <a:blip r:embed="rId3"/>
          <a:stretch>
            <a:fillRect/>
          </a:stretch>
        </p:blipFill>
        <p:spPr>
          <a:xfrm>
            <a:off x="891332" y="1992804"/>
            <a:ext cx="9631119" cy="4563112"/>
          </a:xfrm>
          <a:prstGeom prst="rect">
            <a:avLst/>
          </a:prstGeom>
        </p:spPr>
      </p:pic>
      <p:sp>
        <p:nvSpPr>
          <p:cNvPr id="5" name="文本框 4">
            <a:extLst>
              <a:ext uri="{FF2B5EF4-FFF2-40B4-BE49-F238E27FC236}">
                <a16:creationId xmlns:a16="http://schemas.microsoft.com/office/drawing/2014/main" id="{99EE8DCB-C547-4299-9CC1-606429B979F0}"/>
              </a:ext>
            </a:extLst>
          </p:cNvPr>
          <p:cNvSpPr txBox="1"/>
          <p:nvPr/>
        </p:nvSpPr>
        <p:spPr>
          <a:xfrm>
            <a:off x="1147864" y="1623472"/>
            <a:ext cx="2470826" cy="369332"/>
          </a:xfrm>
          <a:prstGeom prst="rect">
            <a:avLst/>
          </a:prstGeom>
          <a:noFill/>
        </p:spPr>
        <p:txBody>
          <a:bodyPr wrap="square" rtlCol="0">
            <a:spAutoFit/>
          </a:bodyPr>
          <a:lstStyle/>
          <a:p>
            <a:r>
              <a:rPr lang="zh-CN" altLang="en-US" dirty="0"/>
              <a:t>选取的参考图像：</a:t>
            </a:r>
          </a:p>
        </p:txBody>
      </p:sp>
    </p:spTree>
    <p:extLst>
      <p:ext uri="{BB962C8B-B14F-4D97-AF65-F5344CB8AC3E}">
        <p14:creationId xmlns:p14="http://schemas.microsoft.com/office/powerpoint/2010/main" val="25340381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lang="en-US" altLang="zh-CN" dirty="0"/>
              <a:t>3</a:t>
            </a:r>
            <a:r>
              <a:rPr lang="zh-CN" altLang="en-US" dirty="0"/>
              <a:t>、实验过程和结果</a:t>
            </a:r>
            <a:r>
              <a:rPr lang="en-US" altLang="zh-CN" dirty="0"/>
              <a:t>—</a:t>
            </a:r>
            <a:r>
              <a:rPr lang="zh-CN" altLang="en-US" dirty="0"/>
              <a:t>数据集</a:t>
            </a:r>
          </a:p>
        </p:txBody>
      </p:sp>
      <p:sp>
        <p:nvSpPr>
          <p:cNvPr id="3" name="文本框 2">
            <a:extLst>
              <a:ext uri="{FF2B5EF4-FFF2-40B4-BE49-F238E27FC236}">
                <a16:creationId xmlns:a16="http://schemas.microsoft.com/office/drawing/2014/main" id="{193FBBCC-F3F6-4BC1-8B61-AAD8DA40EEB5}"/>
              </a:ext>
            </a:extLst>
          </p:cNvPr>
          <p:cNvSpPr txBox="1"/>
          <p:nvPr/>
        </p:nvSpPr>
        <p:spPr>
          <a:xfrm>
            <a:off x="1060315" y="1629381"/>
            <a:ext cx="9708205" cy="2537874"/>
          </a:xfrm>
          <a:prstGeom prst="rect">
            <a:avLst/>
          </a:prstGeom>
          <a:noFill/>
        </p:spPr>
        <p:txBody>
          <a:bodyPr wrap="square" rtlCol="0">
            <a:spAutoFit/>
          </a:bodyPr>
          <a:lstStyle/>
          <a:p>
            <a:pPr>
              <a:lnSpc>
                <a:spcPct val="150000"/>
              </a:lnSpc>
            </a:pPr>
            <a:r>
              <a:rPr lang="en-US" altLang="zh-CN" dirty="0"/>
              <a:t>          </a:t>
            </a:r>
            <a:r>
              <a:rPr lang="en-US" altLang="zh-CN" dirty="0" err="1"/>
              <a:t>CDectector</a:t>
            </a:r>
            <a:r>
              <a:rPr lang="en-US" altLang="zh-CN" dirty="0"/>
              <a:t> 2021</a:t>
            </a:r>
            <a:r>
              <a:rPr lang="zh-CN" altLang="en-US" dirty="0"/>
              <a:t>：尺寸为</a:t>
            </a:r>
            <a:r>
              <a:rPr lang="en-US" altLang="zh-CN" dirty="0"/>
              <a:t>224x224   7,410 images(48,587</a:t>
            </a:r>
            <a:r>
              <a:rPr lang="zh-CN" altLang="en-US" dirty="0"/>
              <a:t>个物体在固定的实例方框中</a:t>
            </a:r>
            <a:r>
              <a:rPr lang="en-US" altLang="zh-CN" dirty="0"/>
              <a:t>)   11</a:t>
            </a:r>
            <a:r>
              <a:rPr lang="zh-CN" altLang="en-US" dirty="0"/>
              <a:t>个类别。</a:t>
            </a:r>
          </a:p>
          <a:p>
            <a:pPr>
              <a:lnSpc>
                <a:spcPct val="150000"/>
              </a:lnSpc>
            </a:pPr>
            <a:r>
              <a:rPr lang="zh-CN" altLang="en-US" dirty="0"/>
              <a:t>        该数据集由从</a:t>
            </a:r>
            <a:r>
              <a:rPr lang="en-US" altLang="zh-CN" dirty="0"/>
              <a:t>WSIs</a:t>
            </a:r>
            <a:r>
              <a:rPr lang="zh-CN" altLang="en-US" dirty="0"/>
              <a:t>中裁剪出的</a:t>
            </a:r>
            <a:r>
              <a:rPr lang="en-US" altLang="zh-CN" dirty="0"/>
              <a:t>7,410</a:t>
            </a:r>
            <a:r>
              <a:rPr lang="zh-CN" altLang="en-US" dirty="0"/>
              <a:t>张宫颈图像组成。根据</a:t>
            </a:r>
            <a:r>
              <a:rPr lang="en-US" altLang="zh-CN" dirty="0"/>
              <a:t>Bethesda system</a:t>
            </a:r>
            <a:r>
              <a:rPr lang="zh-CN" altLang="en-US" dirty="0"/>
              <a:t>（</a:t>
            </a:r>
            <a:r>
              <a:rPr lang="en-US" altLang="zh-CN" dirty="0"/>
              <a:t>TBS</a:t>
            </a:r>
            <a:r>
              <a:rPr lang="zh-CN" altLang="en-US" dirty="0"/>
              <a:t>），</a:t>
            </a:r>
            <a:r>
              <a:rPr lang="en-US" altLang="zh-CN" dirty="0"/>
              <a:t>48,587</a:t>
            </a:r>
            <a:r>
              <a:rPr lang="zh-CN" altLang="en-US" dirty="0"/>
              <a:t>个对象实例边界盒由经验丰富的病理学家注释，分为</a:t>
            </a:r>
            <a:r>
              <a:rPr lang="en-US" altLang="zh-CN" dirty="0"/>
              <a:t>11</a:t>
            </a:r>
            <a:r>
              <a:rPr lang="zh-CN" altLang="en-US" dirty="0"/>
              <a:t>类： </a:t>
            </a:r>
            <a:r>
              <a:rPr lang="en-US" altLang="zh-CN" dirty="0"/>
              <a:t>ASC-US</a:t>
            </a:r>
            <a:r>
              <a:rPr lang="zh-CN" altLang="en-US" dirty="0"/>
              <a:t>、</a:t>
            </a:r>
            <a:r>
              <a:rPr lang="en-US" altLang="zh-CN" dirty="0"/>
              <a:t>ASC-H</a:t>
            </a:r>
            <a:r>
              <a:rPr lang="zh-CN" altLang="en-US" dirty="0"/>
              <a:t>、</a:t>
            </a:r>
            <a:r>
              <a:rPr lang="en-US" altLang="zh-CN" dirty="0"/>
              <a:t>HSIL</a:t>
            </a:r>
            <a:r>
              <a:rPr lang="zh-CN" altLang="en-US" dirty="0"/>
              <a:t>、</a:t>
            </a:r>
            <a:r>
              <a:rPr lang="en-US" altLang="zh-CN" dirty="0"/>
              <a:t>LSIL</a:t>
            </a:r>
            <a:r>
              <a:rPr lang="zh-CN" altLang="en-US" dirty="0"/>
              <a:t>、</a:t>
            </a:r>
            <a:r>
              <a:rPr lang="en-US" altLang="zh-CN" dirty="0"/>
              <a:t>SCC</a:t>
            </a:r>
            <a:r>
              <a:rPr lang="zh-CN" altLang="en-US" dirty="0"/>
              <a:t>、非典型腺细胞（</a:t>
            </a:r>
            <a:r>
              <a:rPr lang="en-US" altLang="zh-CN" dirty="0"/>
              <a:t>AGC</a:t>
            </a:r>
            <a:r>
              <a:rPr lang="zh-CN" altLang="en-US" dirty="0"/>
              <a:t>）、滴虫（</a:t>
            </a:r>
            <a:r>
              <a:rPr lang="en-US" altLang="zh-CN" dirty="0"/>
              <a:t>TRICH</a:t>
            </a:r>
            <a:r>
              <a:rPr lang="zh-CN" altLang="en-US" dirty="0"/>
              <a:t>）、念珠菌（</a:t>
            </a:r>
            <a:r>
              <a:rPr lang="en-US" altLang="zh-CN" dirty="0"/>
              <a:t>CAND</a:t>
            </a:r>
            <a:r>
              <a:rPr lang="zh-CN" altLang="en-US" dirty="0"/>
              <a:t>）、菌群、疱疹、放线菌（</a:t>
            </a:r>
            <a:r>
              <a:rPr lang="en-US" altLang="zh-CN" dirty="0"/>
              <a:t>ACTIN</a:t>
            </a:r>
            <a:r>
              <a:rPr lang="zh-CN" altLang="en-US" dirty="0"/>
              <a:t>）。到目前为止，</a:t>
            </a:r>
            <a:r>
              <a:rPr lang="en-US" altLang="zh-CN" dirty="0" err="1"/>
              <a:t>CDetector</a:t>
            </a:r>
            <a:r>
              <a:rPr lang="zh-CN" altLang="en-US" dirty="0"/>
              <a:t>是细胞学中目标检测任务中最大的公共数据集。</a:t>
            </a:r>
          </a:p>
        </p:txBody>
      </p:sp>
      <p:sp>
        <p:nvSpPr>
          <p:cNvPr id="5" name="文本框 4">
            <a:extLst>
              <a:ext uri="{FF2B5EF4-FFF2-40B4-BE49-F238E27FC236}">
                <a16:creationId xmlns:a16="http://schemas.microsoft.com/office/drawing/2014/main" id="{4CBB4F3A-DEDB-4790-A419-B4C71B66465C}"/>
              </a:ext>
            </a:extLst>
          </p:cNvPr>
          <p:cNvSpPr txBox="1"/>
          <p:nvPr/>
        </p:nvSpPr>
        <p:spPr>
          <a:xfrm>
            <a:off x="1442936" y="4276682"/>
            <a:ext cx="9325584" cy="369332"/>
          </a:xfrm>
          <a:prstGeom prst="rect">
            <a:avLst/>
          </a:prstGeom>
          <a:noFill/>
        </p:spPr>
        <p:txBody>
          <a:bodyPr wrap="square" rtlCol="0">
            <a:spAutoFit/>
          </a:bodyPr>
          <a:lstStyle/>
          <a:p>
            <a:r>
              <a:rPr lang="zh-CN" altLang="en-US" dirty="0"/>
              <a:t>数据集划分：</a:t>
            </a:r>
            <a:r>
              <a:rPr lang="en-US" altLang="zh-CN" dirty="0"/>
              <a:t>D</a:t>
            </a:r>
            <a:r>
              <a:rPr lang="en-US" altLang="zh-CN" baseline="-25000" dirty="0"/>
              <a:t>f     </a:t>
            </a:r>
            <a:r>
              <a:rPr lang="zh-CN" altLang="en-US" dirty="0"/>
              <a:t>训练集</a:t>
            </a:r>
            <a:r>
              <a:rPr lang="en-US" altLang="zh-CN" dirty="0"/>
              <a:t>6666</a:t>
            </a:r>
            <a:r>
              <a:rPr lang="zh-CN" altLang="en-US" dirty="0"/>
              <a:t>张，测试集</a:t>
            </a:r>
            <a:r>
              <a:rPr lang="en-US" altLang="zh-CN" dirty="0"/>
              <a:t>744</a:t>
            </a:r>
            <a:r>
              <a:rPr lang="zh-CN" altLang="en-US" dirty="0"/>
              <a:t>张； 从</a:t>
            </a:r>
            <a:r>
              <a:rPr lang="en-US" altLang="zh-CN" dirty="0"/>
              <a:t>D</a:t>
            </a:r>
            <a:r>
              <a:rPr lang="en-US" altLang="zh-CN" baseline="-25000" dirty="0"/>
              <a:t>f </a:t>
            </a:r>
            <a:r>
              <a:rPr lang="zh-CN" altLang="en-US" dirty="0"/>
              <a:t>选取</a:t>
            </a:r>
            <a:r>
              <a:rPr lang="en-US" altLang="zh-CN" dirty="0"/>
              <a:t>762</a:t>
            </a:r>
            <a:r>
              <a:rPr lang="zh-CN" altLang="en-US" dirty="0"/>
              <a:t>张图像建立一个小数据集</a:t>
            </a:r>
            <a:r>
              <a:rPr lang="en-US" altLang="zh-CN" dirty="0"/>
              <a:t>D</a:t>
            </a:r>
            <a:r>
              <a:rPr lang="en-US" altLang="zh-CN" baseline="-25000" dirty="0"/>
              <a:t>s</a:t>
            </a:r>
            <a:endParaRPr lang="zh-CN" altLang="en-US" baseline="-25000" dirty="0"/>
          </a:p>
        </p:txBody>
      </p:sp>
    </p:spTree>
    <p:extLst>
      <p:ext uri="{BB962C8B-B14F-4D97-AF65-F5344CB8AC3E}">
        <p14:creationId xmlns:p14="http://schemas.microsoft.com/office/powerpoint/2010/main" val="1079167413"/>
      </p:ext>
    </p:extLst>
  </p:cSld>
  <p:clrMapOvr>
    <a:masterClrMapping/>
  </p:clrMapOvr>
</p:sld>
</file>

<file path=ppt/theme/theme1.xml><?xml version="1.0" encoding="utf-8"?>
<a:theme xmlns:a="http://schemas.openxmlformats.org/drawingml/2006/main" name="Office Theme">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1480</TotalTime>
  <Words>1498</Words>
  <Application>Microsoft Macintosh PowerPoint</Application>
  <PresentationFormat>宽屏</PresentationFormat>
  <Paragraphs>104</Paragraphs>
  <Slides>16</Slides>
  <Notes>8</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16</vt:i4>
      </vt:variant>
    </vt:vector>
  </HeadingPairs>
  <TitlesOfParts>
    <vt:vector size="24" baseType="lpstr">
      <vt:lpstr>等线</vt:lpstr>
      <vt:lpstr>方正粗宋简体</vt:lpstr>
      <vt:lpstr>微软雅黑</vt:lpstr>
      <vt:lpstr>Arial</vt:lpstr>
      <vt:lpstr>Calibri</vt:lpstr>
      <vt:lpstr>Calibri Light</vt:lpstr>
      <vt:lpstr>Times New Roman</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顾建</dc:creator>
  <cp:lastModifiedBy>子扬 殷</cp:lastModifiedBy>
  <cp:revision>185</cp:revision>
  <dcterms:created xsi:type="dcterms:W3CDTF">2015-11-22T14:34:47Z</dcterms:created>
  <dcterms:modified xsi:type="dcterms:W3CDTF">2024-03-14T06:39:47Z</dcterms:modified>
</cp:coreProperties>
</file>

<file path=docProps/thumbnail.jpeg>
</file>